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56" r:id="rId5"/>
    <p:sldId id="258" r:id="rId6"/>
    <p:sldId id="259" r:id="rId7"/>
    <p:sldId id="262" r:id="rId8"/>
    <p:sldId id="308" r:id="rId9"/>
    <p:sldId id="334" r:id="rId10"/>
    <p:sldId id="335" r:id="rId11"/>
    <p:sldId id="336" r:id="rId12"/>
    <p:sldId id="338" r:id="rId13"/>
    <p:sldId id="337" r:id="rId14"/>
    <p:sldId id="310" r:id="rId15"/>
    <p:sldId id="349" r:id="rId16"/>
    <p:sldId id="350" r:id="rId17"/>
    <p:sldId id="351" r:id="rId18"/>
    <p:sldId id="339" r:id="rId19"/>
    <p:sldId id="340" r:id="rId20"/>
    <p:sldId id="342" r:id="rId21"/>
    <p:sldId id="341" r:id="rId22"/>
    <p:sldId id="343" r:id="rId23"/>
    <p:sldId id="344" r:id="rId24"/>
    <p:sldId id="345" r:id="rId25"/>
    <p:sldId id="313" r:id="rId26"/>
    <p:sldId id="346" r:id="rId27"/>
    <p:sldId id="347" r:id="rId28"/>
    <p:sldId id="348" r:id="rId29"/>
    <p:sldId id="333" r:id="rId30"/>
    <p:sldId id="353" r:id="rId31"/>
    <p:sldId id="352" r:id="rId32"/>
    <p:sldId id="287" r:id="rId33"/>
  </p:sldIdLst>
  <p:sldSz cx="24384000" cy="13716000"/>
  <p:notesSz cx="6858000" cy="9144000"/>
  <p:embeddedFontLst>
    <p:embeddedFont>
      <p:font typeface="Arial Unicode MS" panose="020B0604020202020204" pitchFamily="34" charset="-128"/>
      <p:regular r:id="rId35"/>
    </p:embeddedFont>
    <p:embeddedFont>
      <p:font typeface="OCRB" panose="020B0609020202020204" pitchFamily="49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ExtraBold" panose="020B0906030804020204" pitchFamily="34" charset="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italic r:id="rId45"/>
    </p:embeddedFont>
    <p:embeddedFont>
      <p:font typeface="Tahoma" panose="020B0604030504040204" pitchFamily="34" charset="0"/>
      <p:regular r:id="rId46"/>
      <p:bold r:id="rId4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F0F64-2D2D-BD1E-487F-04335A517992}" v="15" dt="2025-06-30T10:57:11.52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197"/>
  </p:normalViewPr>
  <p:slideViewPr>
    <p:cSldViewPr snapToGrid="0" snapToObjects="1">
      <p:cViewPr varScale="1">
        <p:scale>
          <a:sx n="22" d="100"/>
          <a:sy n="22" d="100"/>
        </p:scale>
        <p:origin x="110" y="821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ia Priccilia" userId="S::shania.priccilia@binus.edu::c4dd4a50-8335-4e39-a119-dc5e413d78e9" providerId="AD" clId="Web-{876F115C-2012-42F8-A5E8-137DB1158D50}"/>
    <pc:docChg chg="modSld">
      <pc:chgData name="Shania Priccilia" userId="S::shania.priccilia@binus.edu::c4dd4a50-8335-4e39-a119-dc5e413d78e9" providerId="AD" clId="Web-{876F115C-2012-42F8-A5E8-137DB1158D50}" dt="2025-06-25T03:21:54.863" v="3" actId="20577"/>
      <pc:docMkLst>
        <pc:docMk/>
      </pc:docMkLst>
      <pc:sldChg chg="modSp">
        <pc:chgData name="Shania Priccilia" userId="S::shania.priccilia@binus.edu::c4dd4a50-8335-4e39-a119-dc5e413d78e9" providerId="AD" clId="Web-{876F115C-2012-42F8-A5E8-137DB1158D50}" dt="2025-06-25T03:21:54.863" v="3" actId="20577"/>
        <pc:sldMkLst>
          <pc:docMk/>
          <pc:sldMk cId="4105662268" sldId="259"/>
        </pc:sldMkLst>
        <pc:spChg chg="mod">
          <ac:chgData name="Shania Priccilia" userId="S::shania.priccilia@binus.edu::c4dd4a50-8335-4e39-a119-dc5e413d78e9" providerId="AD" clId="Web-{876F115C-2012-42F8-A5E8-137DB1158D50}" dt="2025-06-25T03:21:54.863" v="3" actId="20577"/>
          <ac:spMkLst>
            <pc:docMk/>
            <pc:sldMk cId="4105662268" sldId="259"/>
            <ac:spMk id="4" creationId="{F37B5071-5AEC-07E9-E361-22C4629DB39D}"/>
          </ac:spMkLst>
        </pc:spChg>
      </pc:sldChg>
    </pc:docChg>
  </pc:docChgLst>
  <pc:docChgLst>
    <pc:chgData name="Shania Priccilia" userId="S::shania.priccilia@binus.edu::c4dd4a50-8335-4e39-a119-dc5e413d78e9" providerId="AD" clId="Web-{70FF0F64-2D2D-BD1E-487F-04335A517992}"/>
    <pc:docChg chg="modSld">
      <pc:chgData name="Shania Priccilia" userId="S::shania.priccilia@binus.edu::c4dd4a50-8335-4e39-a119-dc5e413d78e9" providerId="AD" clId="Web-{70FF0F64-2D2D-BD1E-487F-04335A517992}" dt="2025-06-30T10:57:07.432" v="13" actId="20577"/>
      <pc:docMkLst>
        <pc:docMk/>
      </pc:docMkLst>
      <pc:sldChg chg="modSp">
        <pc:chgData name="Shania Priccilia" userId="S::shania.priccilia@binus.edu::c4dd4a50-8335-4e39-a119-dc5e413d78e9" providerId="AD" clId="Web-{70FF0F64-2D2D-BD1E-487F-04335A517992}" dt="2025-06-30T10:57:07.432" v="13" actId="20577"/>
        <pc:sldMkLst>
          <pc:docMk/>
          <pc:sldMk cId="3807564589" sldId="256"/>
        </pc:sldMkLst>
        <pc:spChg chg="mod">
          <ac:chgData name="Shania Priccilia" userId="S::shania.priccilia@binus.edu::c4dd4a50-8335-4e39-a119-dc5e413d78e9" providerId="AD" clId="Web-{70FF0F64-2D2D-BD1E-487F-04335A517992}" dt="2025-06-30T10:57:07.432" v="13" actId="20577"/>
          <ac:spMkLst>
            <pc:docMk/>
            <pc:sldMk cId="3807564589" sldId="256"/>
            <ac:spMk id="2" creationId="{50F9371B-F92F-AED8-457A-F4BAE6779B8C}"/>
          </ac:spMkLst>
        </pc:spChg>
      </pc:sldChg>
      <pc:sldChg chg="addSp delSp modSp">
        <pc:chgData name="Shania Priccilia" userId="S::shania.priccilia@binus.edu::c4dd4a50-8335-4e39-a119-dc5e413d78e9" providerId="AD" clId="Web-{70FF0F64-2D2D-BD1E-487F-04335A517992}" dt="2025-06-30T10:56:55.869" v="0"/>
        <pc:sldMkLst>
          <pc:docMk/>
          <pc:sldMk cId="1968907909" sldId="258"/>
        </pc:sldMkLst>
        <pc:spChg chg="del">
          <ac:chgData name="Shania Priccilia" userId="S::shania.priccilia@binus.edu::c4dd4a50-8335-4e39-a119-dc5e413d78e9" providerId="AD" clId="Web-{70FF0F64-2D2D-BD1E-487F-04335A517992}" dt="2025-06-30T10:56:55.869" v="0"/>
          <ac:spMkLst>
            <pc:docMk/>
            <pc:sldMk cId="1968907909" sldId="258"/>
            <ac:spMk id="3" creationId="{15FC02B1-FC54-7AA3-7866-74F99147264B}"/>
          </ac:spMkLst>
        </pc:spChg>
        <pc:spChg chg="add mod">
          <ac:chgData name="Shania Priccilia" userId="S::shania.priccilia@binus.edu::c4dd4a50-8335-4e39-a119-dc5e413d78e9" providerId="AD" clId="Web-{70FF0F64-2D2D-BD1E-487F-04335A517992}" dt="2025-06-30T10:56:55.869" v="0"/>
          <ac:spMkLst>
            <pc:docMk/>
            <pc:sldMk cId="1968907909" sldId="258"/>
            <ac:spMk id="6" creationId="{EDBE882E-6A1F-561E-72BC-DF03997E4240}"/>
          </ac:spMkLst>
        </pc:spChg>
      </pc:sldChg>
      <pc:sldChg chg="addSp delSp modSp">
        <pc:chgData name="Shania Priccilia" userId="S::shania.priccilia@binus.edu::c4dd4a50-8335-4e39-a119-dc5e413d78e9" providerId="AD" clId="Web-{70FF0F64-2D2D-BD1E-487F-04335A517992}" dt="2025-06-30T10:56:58.228" v="1"/>
        <pc:sldMkLst>
          <pc:docMk/>
          <pc:sldMk cId="4105662268" sldId="259"/>
        </pc:sldMkLst>
        <pc:spChg chg="del">
          <ac:chgData name="Shania Priccilia" userId="S::shania.priccilia@binus.edu::c4dd4a50-8335-4e39-a119-dc5e413d78e9" providerId="AD" clId="Web-{70FF0F64-2D2D-BD1E-487F-04335A517992}" dt="2025-06-30T10:56:58.228" v="1"/>
          <ac:spMkLst>
            <pc:docMk/>
            <pc:sldMk cId="4105662268" sldId="259"/>
            <ac:spMk id="3" creationId="{2F63D14B-FD76-D22A-48FE-7092D41FE3E9}"/>
          </ac:spMkLst>
        </pc:spChg>
        <pc:spChg chg="add mod">
          <ac:chgData name="Shania Priccilia" userId="S::shania.priccilia@binus.edu::c4dd4a50-8335-4e39-a119-dc5e413d78e9" providerId="AD" clId="Web-{70FF0F64-2D2D-BD1E-487F-04335A517992}" dt="2025-06-30T10:56:58.228" v="1"/>
          <ac:spMkLst>
            <pc:docMk/>
            <pc:sldMk cId="4105662268" sldId="259"/>
            <ac:spMk id="6" creationId="{D6E70183-28A5-FEB1-4AC5-78363E9F5F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elinik.free.fr/c/ch10.htm" TargetMode="External"/><Relationship Id="rId2" Type="http://schemas.openxmlformats.org/officeDocument/2006/relationships/hyperlink" Target="https://www.programiz.com/c-programming/c-if-else-statem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 dirty="0"/>
              <a:t>Algorithm and programming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en-US" sz="9600" dirty="0"/>
              <a:t>Program Control: Selection </a:t>
            </a:r>
            <a:endParaRPr lang="en-US" sz="9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Shania Priccilia,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B9642-C297-D60E-F68C-346E62C3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CCA3-E24F-2639-F748-7A134B96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Selection: nested if-else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1AAB8-A234-3D80-63FE-BA4942DF69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599"/>
            <a:ext cx="19568673" cy="9566031"/>
          </a:xfrm>
        </p:spPr>
        <p:txBody>
          <a:bodyPr>
            <a:normAutofit/>
          </a:bodyPr>
          <a:lstStyle/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expression){</a:t>
            </a:r>
          </a:p>
          <a:p>
            <a:pPr marL="1143000" lvl="2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lang="en-US" sz="4000" i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</a:t>
            </a:r>
            <a:r>
              <a:rPr lang="en-US" sz="4000" i="1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lang="en-US" sz="4000" i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expression){</a:t>
            </a:r>
          </a:p>
          <a:p>
            <a:pPr marL="1811338" lvl="3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lang="en-US" sz="4000" i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</a:t>
            </a:r>
            <a:r>
              <a:rPr lang="en-US" sz="4000" i="1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lang="en-US" sz="4000" i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 statement3;</a:t>
            </a:r>
          </a:p>
          <a:p>
            <a:pPr marL="1143000" lvl="2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lang="en-US" sz="4000" i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 		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or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 statement1;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else{</a:t>
            </a:r>
          </a:p>
          <a:p>
            <a:pPr marL="1143000" lvl="2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if (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 statement2;</a:t>
            </a:r>
          </a:p>
          <a:p>
            <a:pPr marL="1143000" lvl="2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else{</a:t>
            </a:r>
          </a:p>
          <a:p>
            <a:pPr marL="1811338" lvl="3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lang="en-US" sz="4000" i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</a:t>
            </a:r>
            <a:r>
              <a:rPr lang="en-US" sz="4000" i="1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lang="en-US" sz="4000" i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 statement3;</a:t>
            </a:r>
          </a:p>
          <a:p>
            <a:pPr marL="1143000" lvl="2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572000" algn="l"/>
                <a:tab pos="4641850" algn="l"/>
              </a:tabLst>
              <a:defRPr/>
            </a:pPr>
            <a:r>
              <a:rPr lang="en-US" sz="4000" i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53A9CA-EEFE-6537-C661-7D42AD5C9C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C3B02-EA67-06D8-8938-A47F6802FB5B}"/>
              </a:ext>
            </a:extLst>
          </p:cNvPr>
          <p:cNvSpPr txBox="1"/>
          <p:nvPr/>
        </p:nvSpPr>
        <p:spPr>
          <a:xfrm>
            <a:off x="15802710" y="5980836"/>
            <a:ext cx="6413913" cy="2308324"/>
          </a:xfrm>
          <a:prstGeom prst="rect">
            <a:avLst/>
          </a:prstGeom>
          <a:noFill/>
          <a:ln w="12700" cap="flat">
            <a:solidFill>
              <a:schemeClr val="tx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A nested selection occurs when an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if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statement is inside another if or else block.</a:t>
            </a:r>
          </a:p>
        </p:txBody>
      </p:sp>
    </p:spTree>
    <p:extLst>
      <p:ext uri="{BB962C8B-B14F-4D97-AF65-F5344CB8AC3E}">
        <p14:creationId xmlns:p14="http://schemas.microsoft.com/office/powerpoint/2010/main" val="7619386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BBD4D-C329-348E-BA20-0AA7EE55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75EC-C40E-39EC-1B45-956F7BA9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Program Examples Using If </a:t>
            </a:r>
          </a:p>
        </p:txBody>
      </p:sp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D8E5CC9-0643-0278-1575-0065DFB7C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2821501"/>
            <a:ext cx="8664746" cy="10050522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04D8F88-7824-D386-08DD-A2742B508E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324492" y="2821501"/>
            <a:ext cx="10411558" cy="10050522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sz="32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Example: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Program example to determine a letter grade based on a numerical score</a:t>
            </a:r>
          </a:p>
          <a:p>
            <a:pPr marL="0" indent="0">
              <a:spcBef>
                <a:spcPts val="1200"/>
              </a:spcBef>
              <a:buNone/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32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Algorithm:</a:t>
            </a: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Get the value of grade from the keyboard.</a:t>
            </a: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Check the value of grade using conditions:</a:t>
            </a:r>
          </a:p>
          <a:p>
            <a:pPr marL="1081088" lvl="1" indent="-457200"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If grade &gt;= 90, then print "A".</a:t>
            </a:r>
          </a:p>
          <a:p>
            <a:pPr marL="1081088" lvl="1" indent="-457200"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Else if grade &gt;= 80, then print "B".</a:t>
            </a:r>
          </a:p>
          <a:p>
            <a:pPr marL="1081088" lvl="1" indent="-457200"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Else if grade &gt;= 70, then print "C".</a:t>
            </a:r>
          </a:p>
          <a:p>
            <a:pPr marL="1081088" lvl="1" indent="-457200"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Else if grade &gt;= 60, then print "D".</a:t>
            </a:r>
          </a:p>
          <a:p>
            <a:pPr marL="1081088" lvl="1" indent="-457200"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Else, print "F".</a:t>
            </a:r>
          </a:p>
          <a:p>
            <a:pPr marL="514350" indent="-51435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Stop.</a:t>
            </a:r>
          </a:p>
        </p:txBody>
      </p:sp>
    </p:spTree>
    <p:extLst>
      <p:ext uri="{BB962C8B-B14F-4D97-AF65-F5344CB8AC3E}">
        <p14:creationId xmlns:p14="http://schemas.microsoft.com/office/powerpoint/2010/main" val="6262641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2843C-4C6F-5BBD-BB48-4F28A714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3DC0-87CD-7942-E069-5EECA20A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Program Examples Using If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2142171-DCC2-0379-D2D8-E36A3C4284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082954" y="2821501"/>
            <a:ext cx="9882553" cy="10050522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sz="32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Example: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Program example to find the roots of a quadratic equation</a:t>
            </a:r>
          </a:p>
          <a:p>
            <a:pPr marL="0" indent="0">
              <a:spcBef>
                <a:spcPts val="1200"/>
              </a:spcBef>
              <a:buNone/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32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Algorithm:</a:t>
            </a: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Get the value of coefficients a, b, and c from keyboard</a:t>
            </a: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Calculate discriminant d = b*b – 4*a*c</a:t>
            </a: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if d &gt;= 0 then calculate x1 and x2</a:t>
            </a: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 if d &lt; 0 then stated imaginer, stop.</a:t>
            </a: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Stop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Calculate x1 using :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Calculate x2 using :</a:t>
            </a: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2F1A37-9159-D8FE-0160-553980D727C7}"/>
              </a:ext>
            </a:extLst>
          </p:cNvPr>
          <p:cNvGrpSpPr>
            <a:grpSpLocks/>
          </p:cNvGrpSpPr>
          <p:nvPr/>
        </p:nvGrpSpPr>
        <p:grpSpPr bwMode="auto">
          <a:xfrm>
            <a:off x="17279360" y="9251533"/>
            <a:ext cx="2024385" cy="1642966"/>
            <a:chOff x="0" y="2069"/>
            <a:chExt cx="20000" cy="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4F40F6-8B6C-CFA6-417C-A21D29DAD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69"/>
              <a:ext cx="20000" cy="200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latin typeface="Tahoma" pitchFamily="34" charset="0"/>
                  <a:cs typeface="Tahoma" pitchFamily="34" charset="0"/>
                </a:rPr>
                <a:t>-b +</a:t>
              </a:r>
              <a:r>
                <a:rPr lang="en-US" sz="3200" i="1" dirty="0">
                  <a:latin typeface="Tahoma" pitchFamily="34" charset="0"/>
                  <a:cs typeface="Tahoma" pitchFamily="34" charset="0"/>
                  <a:sym typeface="Symbol" pitchFamily="18" charset="2"/>
                </a:rPr>
                <a:t></a:t>
              </a:r>
              <a:r>
                <a:rPr lang="en-US" sz="3200" i="1" dirty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sz="3200" dirty="0">
                  <a:latin typeface="Tahoma" pitchFamily="34" charset="0"/>
                  <a:cs typeface="Tahoma" pitchFamily="34" charset="0"/>
                </a:rPr>
                <a:t>d</a:t>
              </a:r>
            </a:p>
            <a:p>
              <a:endParaRPr lang="en-US" sz="3200" dirty="0">
                <a:latin typeface="Tahoma" pitchFamily="34" charset="0"/>
                <a:cs typeface="Tahoma" pitchFamily="34" charset="0"/>
              </a:endParaRPr>
            </a:p>
            <a:p>
              <a:r>
                <a:rPr lang="en-US" sz="3200" dirty="0">
                  <a:latin typeface="Tahoma" pitchFamily="34" charset="0"/>
                  <a:cs typeface="Tahoma" pitchFamily="34" charset="0"/>
                </a:rPr>
                <a:t>    2*a</a:t>
              </a: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519E7B57-5318-BB58-827B-4B83B7D56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0782"/>
              <a:ext cx="19140" cy="1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id-ID" sz="3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885843-868A-07BB-E805-D12AA65518A4}"/>
              </a:ext>
            </a:extLst>
          </p:cNvPr>
          <p:cNvGrpSpPr>
            <a:grpSpLocks/>
          </p:cNvGrpSpPr>
          <p:nvPr/>
        </p:nvGrpSpPr>
        <p:grpSpPr bwMode="auto">
          <a:xfrm>
            <a:off x="17120748" y="11061778"/>
            <a:ext cx="2024385" cy="1642966"/>
            <a:chOff x="0" y="2069"/>
            <a:chExt cx="20000" cy="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230802-7C2C-7784-A217-50364F602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69"/>
              <a:ext cx="20000" cy="200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latin typeface="Tahoma" pitchFamily="34" charset="0"/>
                  <a:cs typeface="Tahoma" pitchFamily="34" charset="0"/>
                </a:rPr>
                <a:t>-b - </a:t>
              </a:r>
              <a:r>
                <a:rPr lang="en-US" sz="3200" i="1" dirty="0">
                  <a:latin typeface="Tahoma" pitchFamily="34" charset="0"/>
                  <a:cs typeface="Tahoma" pitchFamily="34" charset="0"/>
                  <a:sym typeface="Symbol" pitchFamily="18" charset="2"/>
                </a:rPr>
                <a:t></a:t>
              </a:r>
              <a:r>
                <a:rPr lang="en-US" sz="3200" i="1" dirty="0">
                  <a:latin typeface="Tahoma" pitchFamily="34" charset="0"/>
                  <a:cs typeface="Tahoma" pitchFamily="34" charset="0"/>
                </a:rPr>
                <a:t> </a:t>
              </a:r>
              <a:r>
                <a:rPr lang="en-US" sz="3200" dirty="0">
                  <a:latin typeface="Tahoma" pitchFamily="34" charset="0"/>
                  <a:cs typeface="Tahoma" pitchFamily="34" charset="0"/>
                </a:rPr>
                <a:t>d</a:t>
              </a:r>
            </a:p>
            <a:p>
              <a:endParaRPr lang="en-US" sz="3200" dirty="0">
                <a:latin typeface="Tahoma" pitchFamily="34" charset="0"/>
                <a:cs typeface="Tahoma" pitchFamily="34" charset="0"/>
              </a:endParaRPr>
            </a:p>
            <a:p>
              <a:r>
                <a:rPr lang="en-US" sz="3200" dirty="0">
                  <a:latin typeface="Tahoma" pitchFamily="34" charset="0"/>
                  <a:cs typeface="Tahoma" pitchFamily="34" charset="0"/>
                </a:rPr>
                <a:t>    2*a</a:t>
              </a:r>
            </a:p>
          </p:txBody>
        </p:sp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D535051C-144F-C9EE-644E-DE4BCE40D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0782"/>
              <a:ext cx="19140" cy="1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id-ID" sz="3200"/>
            </a:p>
          </p:txBody>
        </p:sp>
      </p:grpSp>
      <p:pic>
        <p:nvPicPr>
          <p:cNvPr id="17" name="Picture 1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2D3F054-E883-7FF1-0CEA-C121E8AE0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6" y="2821500"/>
            <a:ext cx="10510589" cy="93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139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84F9D-07AE-FAD1-1766-393ED7A7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D38B-C5DC-8127-18E1-495E98DA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Program Examples Using If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01342F4-6EE2-9717-03F9-7FA34AA774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8" y="3692769"/>
            <a:ext cx="20798130" cy="917925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Standard Library Function : </a:t>
            </a: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sqrt()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The previous slide shows program example using </a:t>
            </a: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sqrt() </a:t>
            </a: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function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Syntax 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altLang="en-US" sz="44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double sqrt (double x);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Header file: </a:t>
            </a: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&lt;</a:t>
            </a:r>
            <a:r>
              <a:rPr lang="en-US" altLang="en-US" sz="4000" b="1" dirty="0" err="1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math.h</a:t>
            </a: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To find a square root for a value x, where x is non-negative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Example: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z = sqrt(45.35);  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then value of z is 6.73 </a:t>
            </a: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42625FA-FB91-D294-9A04-ECED0041F1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Sqrt()</a:t>
            </a:r>
          </a:p>
        </p:txBody>
      </p:sp>
    </p:spTree>
    <p:extLst>
      <p:ext uri="{BB962C8B-B14F-4D97-AF65-F5344CB8AC3E}">
        <p14:creationId xmlns:p14="http://schemas.microsoft.com/office/powerpoint/2010/main" val="39741465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030FC-A03D-6E35-579C-E1D2AB6C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00CD-FA25-1AE4-C1D9-19EC6A2E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Program Examples Using If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0D8359F-5F69-4191-1CE3-31A5764303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09447" y="2989383"/>
            <a:ext cx="9882553" cy="949571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sz="32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Simple Calculator Program</a:t>
            </a: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14350" indent="-514350">
              <a:spcBef>
                <a:spcPts val="1200"/>
              </a:spcBef>
              <a:buSzPct val="100000"/>
              <a:buAutoNum type="arabicPeriod"/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1520BE3-899A-2077-08C4-B15F1EE2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47" y="3938954"/>
            <a:ext cx="14715568" cy="83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687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BB55-4B55-5B75-3268-FE59FE2BD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4E9C-1C84-B73C-90F0-E5A6628D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Program Examples Using If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6EECF9C-B54F-2B43-08FF-3BF6B4E1F8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187660"/>
            <a:ext cx="8686800" cy="80093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sz="32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Example wrong if (problem in logic order):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4E7A7DE-1BDA-4B1B-848E-52EF8C757BF7}"/>
              </a:ext>
            </a:extLst>
          </p:cNvPr>
          <p:cNvSpPr txBox="1">
            <a:spLocks/>
          </p:cNvSpPr>
          <p:nvPr/>
        </p:nvSpPr>
        <p:spPr>
          <a:xfrm>
            <a:off x="12498193" y="3177818"/>
            <a:ext cx="8686800" cy="800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spcBef>
                <a:spcPts val="1200"/>
              </a:spcBef>
              <a:buFontTx/>
              <a:buNone/>
            </a:pPr>
            <a:r>
              <a:rPr lang="en-US" altLang="en-US" sz="32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Example of clear if statement: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4BA287D-9FAA-241C-5496-A723D4830D39}"/>
              </a:ext>
            </a:extLst>
          </p:cNvPr>
          <p:cNvSpPr txBox="1">
            <a:spLocks/>
          </p:cNvSpPr>
          <p:nvPr/>
        </p:nvSpPr>
        <p:spPr>
          <a:xfrm>
            <a:off x="4506130" y="11929360"/>
            <a:ext cx="15371739" cy="800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spcBef>
                <a:spcPts val="1200"/>
              </a:spcBef>
              <a:buFontTx/>
              <a:buNone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Program to check if a number is divisible by 3, 5, or both.</a:t>
            </a:r>
          </a:p>
        </p:txBody>
      </p:sp>
      <p:pic>
        <p:nvPicPr>
          <p:cNvPr id="17" name="Picture 16" descr="A computer code with text&#10;&#10;AI-generated content may be incorrect.">
            <a:extLst>
              <a:ext uri="{FF2B5EF4-FFF2-40B4-BE49-F238E27FC236}">
                <a16:creationId xmlns:a16="http://schemas.microsoft.com/office/drawing/2014/main" id="{D5BC54EF-DBF5-E196-B08A-858F428F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193" y="4022491"/>
            <a:ext cx="9198936" cy="7787144"/>
          </a:xfrm>
          <a:prstGeom prst="rect">
            <a:avLst/>
          </a:prstGeom>
        </p:spPr>
      </p:pic>
      <p:pic>
        <p:nvPicPr>
          <p:cNvPr id="19" name="Picture 1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9D5AB74-5350-431E-E52F-AD61D81C2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6" y="3932469"/>
            <a:ext cx="9718431" cy="79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90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AC2B0-ED79-4451-5235-F4705B89F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1B82-F32B-F4DE-E2B6-C80CD479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Selection: SWITCH-CASE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765571-8AF5-A22D-F1B8-265359AE1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93636EC-34E8-9ADF-0496-25723066F463}"/>
              </a:ext>
            </a:extLst>
          </p:cNvPr>
          <p:cNvSpPr txBox="1">
            <a:spLocks/>
          </p:cNvSpPr>
          <p:nvPr/>
        </p:nvSpPr>
        <p:spPr>
          <a:xfrm>
            <a:off x="2167377" y="3223274"/>
            <a:ext cx="19496869" cy="9930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Switch statement evaluate an expression by looking up for each case constant value. </a:t>
            </a:r>
          </a:p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If an expression value matches with a </a:t>
            </a:r>
            <a:r>
              <a:rPr lang="en-US" altLang="en-US" sz="32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case constant value </a:t>
            </a: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then related statements is executed. If nothing match then default statement is executed.</a:t>
            </a:r>
          </a:p>
          <a:p>
            <a:pPr>
              <a:spcBef>
                <a:spcPts val="1200"/>
              </a:spcBef>
            </a:pPr>
            <a:endParaRPr lang="en-US" altLang="en-US" sz="3200" b="1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en-US" sz="32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Syntax: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switch(&lt;variable&gt;){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case &lt;constant1&gt;:</a:t>
            </a:r>
          </a:p>
          <a:p>
            <a:pPr marL="1203325" lvl="2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statements1;</a:t>
            </a:r>
          </a:p>
          <a:p>
            <a:pPr marL="1203325" lvl="2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break;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case &lt;constant2&gt;:</a:t>
            </a:r>
          </a:p>
          <a:p>
            <a:pPr marL="1203325" lvl="2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statements2;</a:t>
            </a:r>
          </a:p>
          <a:p>
            <a:pPr marL="1203325" lvl="2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break;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default:</a:t>
            </a:r>
          </a:p>
          <a:p>
            <a:pPr marL="1203325" lvl="2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statements</a:t>
            </a:r>
          </a:p>
          <a:p>
            <a:pPr marL="1203325" lvl="2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break;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32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}</a:t>
            </a:r>
          </a:p>
          <a:p>
            <a:pPr algn="just">
              <a:spcBef>
                <a:spcPts val="1200"/>
              </a:spcBef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28407-0A60-27B8-8E04-463674C52DBA}"/>
              </a:ext>
            </a:extLst>
          </p:cNvPr>
          <p:cNvSpPr txBox="1"/>
          <p:nvPr/>
        </p:nvSpPr>
        <p:spPr>
          <a:xfrm>
            <a:off x="10269414" y="6531776"/>
            <a:ext cx="10304585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Note: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The variable used in a switch statement must be of an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integer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 type, such as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int or char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The default case is similar to the else clause in an if-else structure. It is executed when none of the case values match.</a:t>
            </a:r>
          </a:p>
        </p:txBody>
      </p:sp>
    </p:spTree>
    <p:extLst>
      <p:ext uri="{BB962C8B-B14F-4D97-AF65-F5344CB8AC3E}">
        <p14:creationId xmlns:p14="http://schemas.microsoft.com/office/powerpoint/2010/main" val="4541399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7A7DF-7B1F-7BBD-712E-052F99B73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EB46-053A-A476-8349-04B5D21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Selection: switch-case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D50D1C-D16A-BDC6-9BCD-B1BD88FD4E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6FFA95C2-9193-31F9-320C-BC213C8599F5}"/>
              </a:ext>
            </a:extLst>
          </p:cNvPr>
          <p:cNvGrpSpPr>
            <a:grpSpLocks/>
          </p:cNvGrpSpPr>
          <p:nvPr/>
        </p:nvGrpSpPr>
        <p:grpSpPr bwMode="auto">
          <a:xfrm>
            <a:off x="9003323" y="937304"/>
            <a:ext cx="12615423" cy="11766676"/>
            <a:chOff x="344" y="2025"/>
            <a:chExt cx="2198" cy="205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B9771FD-0987-5BA0-9A9F-54CFF9FD0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2076"/>
              <a:ext cx="0" cy="14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4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FC35F6A8-244B-B17D-F7BE-2AE88CD50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025"/>
              <a:ext cx="48" cy="48"/>
            </a:xfrm>
            <a:prstGeom prst="ellips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17FD3F3-F83C-4BC9-9F55-7184D855E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" y="2321"/>
              <a:ext cx="1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4668DC4F-AA49-94A6-84FA-F3F0C798D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2238"/>
              <a:ext cx="170" cy="96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28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true</a:t>
              </a:r>
            </a:p>
            <a:p>
              <a:pPr eaLnBrk="0" hangingPunct="0"/>
              <a:endParaRPr lang="en-US" sz="2800">
                <a:latin typeface="+mj-lt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552947C-76F7-4163-97FE-D0206F19D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" y="2321"/>
              <a:ext cx="1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D31E3F33-AABB-1379-AF42-08512C321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4028"/>
              <a:ext cx="48" cy="48"/>
            </a:xfrm>
            <a:prstGeom prst="ellips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EE49999-D500-BEB6-8D4D-8FEFA947C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2810"/>
              <a:ext cx="0" cy="19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F24E455F-A004-E911-B8DE-667AA3BCF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" y="2811"/>
              <a:ext cx="208" cy="96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28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false</a:t>
              </a:r>
            </a:p>
            <a:p>
              <a:pPr eaLnBrk="0" hangingPunct="0"/>
              <a:endParaRPr lang="en-US" sz="2800">
                <a:latin typeface="+mj-lt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DEAC5BD2-29B5-446B-13D2-CC513D851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3014"/>
              <a:ext cx="48" cy="235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28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.</a:t>
              </a:r>
            </a:p>
            <a:p>
              <a:pPr algn="ctr" eaLnBrk="0" hangingPunct="0"/>
              <a:r>
                <a:rPr lang="en-US" sz="28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.</a:t>
              </a:r>
            </a:p>
            <a:p>
              <a:pPr algn="ctr" eaLnBrk="0" hangingPunct="0"/>
              <a:r>
                <a:rPr lang="en-US" sz="28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.</a:t>
              </a:r>
            </a:p>
            <a:p>
              <a:pPr eaLnBrk="0" hangingPunct="0"/>
              <a:endParaRPr lang="en-US" sz="2800">
                <a:latin typeface="+mj-lt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A4DC8CF-A5CD-FE06-78B9-1EB2D8777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2321"/>
              <a:ext cx="144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44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87255A9-FDFF-09DE-59EF-BF4D4A36C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2321"/>
              <a:ext cx="0" cy="162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9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648E6D7-398D-396D-FE98-708AE7DFB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3948"/>
              <a:ext cx="1888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19996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grpSp>
          <p:nvGrpSpPr>
            <p:cNvPr id="23" name="Group 17">
              <a:extLst>
                <a:ext uri="{FF2B5EF4-FFF2-40B4-BE49-F238E27FC236}">
                  <a16:creationId xmlns:a16="http://schemas.microsoft.com/office/drawing/2014/main" id="{0D97BC9A-71BE-C0EF-A23C-7357FA4188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" y="2222"/>
              <a:ext cx="576" cy="197"/>
              <a:chOff x="0" y="0"/>
              <a:chExt cx="20000" cy="20000"/>
            </a:xfrm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5E08AB2A-8351-0E06-6F07-3A3F379F4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6 w 20000"/>
                  <a:gd name="T1" fmla="*/ 9980 h 20000"/>
                  <a:gd name="T2" fmla="*/ 9986 w 20000"/>
                  <a:gd name="T3" fmla="*/ 19959 h 20000"/>
                  <a:gd name="T4" fmla="*/ 0 w 20000"/>
                  <a:gd name="T5" fmla="*/ 9980 h 20000"/>
                  <a:gd name="T6" fmla="*/ 9986 w 20000"/>
                  <a:gd name="T7" fmla="*/ 0 h 20000"/>
                  <a:gd name="T8" fmla="*/ 19986 w 20000"/>
                  <a:gd name="T9" fmla="*/ 998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6" y="9980"/>
                    </a:moveTo>
                    <a:lnTo>
                      <a:pt x="9986" y="19959"/>
                    </a:lnTo>
                    <a:lnTo>
                      <a:pt x="0" y="9980"/>
                    </a:lnTo>
                    <a:lnTo>
                      <a:pt x="9986" y="0"/>
                    </a:lnTo>
                    <a:lnTo>
                      <a:pt x="19986" y="998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  <p:sp>
            <p:nvSpPr>
              <p:cNvPr id="84" name="Rectangle 19">
                <a:extLst>
                  <a:ext uri="{FF2B5EF4-FFF2-40B4-BE49-F238E27FC236}">
                    <a16:creationId xmlns:a16="http://schemas.microsoft.com/office/drawing/2014/main" id="{FF4BAD9B-0353-2CB6-20F8-43CA4086A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9" y="7708"/>
                <a:ext cx="13348" cy="6247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case a</a:t>
                </a:r>
              </a:p>
              <a:p>
                <a:pPr eaLnBrk="0" hangingPunct="0"/>
                <a:endParaRPr lang="en-US" sz="2800">
                  <a:latin typeface="+mj-lt"/>
                </a:endParaRPr>
              </a:p>
            </p:txBody>
          </p:sp>
        </p:grpSp>
        <p:grpSp>
          <p:nvGrpSpPr>
            <p:cNvPr id="24" name="Group 20">
              <a:extLst>
                <a:ext uri="{FF2B5EF4-FFF2-40B4-BE49-F238E27FC236}">
                  <a16:creationId xmlns:a16="http://schemas.microsoft.com/office/drawing/2014/main" id="{16A04B55-D4A6-1297-5E3D-6CF18B79E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" y="2278"/>
              <a:ext cx="544" cy="84"/>
              <a:chOff x="0" y="0"/>
              <a:chExt cx="20000" cy="20000"/>
            </a:xfrm>
          </p:grpSpPr>
          <p:sp>
            <p:nvSpPr>
              <p:cNvPr id="81" name="Rectangle 21">
                <a:extLst>
                  <a:ext uri="{FF2B5EF4-FFF2-40B4-BE49-F238E27FC236}">
                    <a16:creationId xmlns:a16="http://schemas.microsoft.com/office/drawing/2014/main" id="{3F87FACC-822C-8164-03CE-65E0694AD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" y="4706"/>
                <a:ext cx="18809" cy="14493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 dirty="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case a action(s)</a:t>
                </a:r>
              </a:p>
              <a:p>
                <a:pPr eaLnBrk="0" hangingPunct="0"/>
                <a:endParaRPr lang="en-US" sz="2800" dirty="0">
                  <a:latin typeface="+mj-lt"/>
                </a:endParaRPr>
              </a:p>
            </p:txBody>
          </p:sp>
          <p:sp>
            <p:nvSpPr>
              <p:cNvPr id="82" name="Freeform 22">
                <a:extLst>
                  <a:ext uri="{FF2B5EF4-FFF2-40B4-BE49-F238E27FC236}">
                    <a16:creationId xmlns:a16="http://schemas.microsoft.com/office/drawing/2014/main" id="{D6F7A7F1-BCD2-7B9F-6C49-87DD59762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9906 h 20000"/>
                  <a:gd name="T4" fmla="*/ 0 w 20000"/>
                  <a:gd name="T5" fmla="*/ 19906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6"/>
                    </a:lnTo>
                    <a:lnTo>
                      <a:pt x="0" y="19906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</p:grpSp>
        <p:grpSp>
          <p:nvGrpSpPr>
            <p:cNvPr id="25" name="Group 23">
              <a:extLst>
                <a:ext uri="{FF2B5EF4-FFF2-40B4-BE49-F238E27FC236}">
                  <a16:creationId xmlns:a16="http://schemas.microsoft.com/office/drawing/2014/main" id="{91A66740-CAE3-044E-F9F7-9717AB9C10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4" y="2278"/>
              <a:ext cx="528" cy="84"/>
              <a:chOff x="0" y="0"/>
              <a:chExt cx="20000" cy="20000"/>
            </a:xfrm>
          </p:grpSpPr>
          <p:sp>
            <p:nvSpPr>
              <p:cNvPr id="79" name="Rectangle 24">
                <a:extLst>
                  <a:ext uri="{FF2B5EF4-FFF2-40B4-BE49-F238E27FC236}">
                    <a16:creationId xmlns:a16="http://schemas.microsoft.com/office/drawing/2014/main" id="{B088890F-967C-0906-80A3-7EDBE56B7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" y="4695"/>
                <a:ext cx="18803" cy="1446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break</a:t>
                </a:r>
              </a:p>
              <a:p>
                <a:pPr eaLnBrk="0" hangingPunct="0"/>
                <a:endParaRPr lang="en-US" sz="2800">
                  <a:latin typeface="+mj-lt"/>
                </a:endParaRPr>
              </a:p>
            </p:txBody>
          </p:sp>
          <p:sp>
            <p:nvSpPr>
              <p:cNvPr id="80" name="Freeform 25">
                <a:extLst>
                  <a:ext uri="{FF2B5EF4-FFF2-40B4-BE49-F238E27FC236}">
                    <a16:creationId xmlns:a16="http://schemas.microsoft.com/office/drawing/2014/main" id="{A0656EB0-A8F7-C9A0-E705-156D90ABB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9906 h 20000"/>
                  <a:gd name="T4" fmla="*/ 0 w 20000"/>
                  <a:gd name="T5" fmla="*/ 19906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6"/>
                    </a:lnTo>
                    <a:lnTo>
                      <a:pt x="0" y="19906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</p:grp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F499B75-FFC1-0C13-1B2F-F341C2B9B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2417"/>
              <a:ext cx="0" cy="19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CB06130-E0E9-21AD-5FA7-961D8EE19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" y="2708"/>
              <a:ext cx="1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C88B19E-C43B-4E10-0540-71B3E80AF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" y="2708"/>
              <a:ext cx="1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1712A11-A45D-E34B-9042-9E9959391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2708"/>
              <a:ext cx="144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44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grpSp>
          <p:nvGrpSpPr>
            <p:cNvPr id="48" name="Group 30">
              <a:extLst>
                <a:ext uri="{FF2B5EF4-FFF2-40B4-BE49-F238E27FC236}">
                  <a16:creationId xmlns:a16="http://schemas.microsoft.com/office/drawing/2014/main" id="{2E68953E-35FB-25AD-90BE-5DA05E299F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" y="2609"/>
              <a:ext cx="576" cy="197"/>
              <a:chOff x="0" y="0"/>
              <a:chExt cx="20000" cy="20000"/>
            </a:xfrm>
          </p:grpSpPr>
          <p:sp>
            <p:nvSpPr>
              <p:cNvPr id="77" name="Freeform 31">
                <a:extLst>
                  <a:ext uri="{FF2B5EF4-FFF2-40B4-BE49-F238E27FC236}">
                    <a16:creationId xmlns:a16="http://schemas.microsoft.com/office/drawing/2014/main" id="{56FDD949-023D-5674-D471-B377830BC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6 w 20000"/>
                  <a:gd name="T1" fmla="*/ 9980 h 20000"/>
                  <a:gd name="T2" fmla="*/ 9986 w 20000"/>
                  <a:gd name="T3" fmla="*/ 19959 h 20000"/>
                  <a:gd name="T4" fmla="*/ 0 w 20000"/>
                  <a:gd name="T5" fmla="*/ 9980 h 20000"/>
                  <a:gd name="T6" fmla="*/ 9986 w 20000"/>
                  <a:gd name="T7" fmla="*/ 0 h 20000"/>
                  <a:gd name="T8" fmla="*/ 19986 w 20000"/>
                  <a:gd name="T9" fmla="*/ 998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6" y="9980"/>
                    </a:moveTo>
                    <a:lnTo>
                      <a:pt x="9986" y="19959"/>
                    </a:lnTo>
                    <a:lnTo>
                      <a:pt x="0" y="9980"/>
                    </a:lnTo>
                    <a:lnTo>
                      <a:pt x="9986" y="0"/>
                    </a:lnTo>
                    <a:lnTo>
                      <a:pt x="19986" y="998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  <p:sp>
            <p:nvSpPr>
              <p:cNvPr id="78" name="Rectangle 32">
                <a:extLst>
                  <a:ext uri="{FF2B5EF4-FFF2-40B4-BE49-F238E27FC236}">
                    <a16:creationId xmlns:a16="http://schemas.microsoft.com/office/drawing/2014/main" id="{65C83CE3-ACDA-3D96-18A4-97B09B228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9" y="7708"/>
                <a:ext cx="13348" cy="6247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case b</a:t>
                </a:r>
              </a:p>
              <a:p>
                <a:pPr eaLnBrk="0" hangingPunct="0"/>
                <a:endParaRPr lang="en-US" sz="2800">
                  <a:latin typeface="+mj-lt"/>
                </a:endParaRPr>
              </a:p>
            </p:txBody>
          </p:sp>
        </p:grpSp>
        <p:grpSp>
          <p:nvGrpSpPr>
            <p:cNvPr id="49" name="Group 33">
              <a:extLst>
                <a:ext uri="{FF2B5EF4-FFF2-40B4-BE49-F238E27FC236}">
                  <a16:creationId xmlns:a16="http://schemas.microsoft.com/office/drawing/2014/main" id="{5C3927D4-062C-8993-BAE9-F1B167EC3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" y="2665"/>
              <a:ext cx="544" cy="84"/>
              <a:chOff x="0" y="0"/>
              <a:chExt cx="20000" cy="20000"/>
            </a:xfrm>
          </p:grpSpPr>
          <p:sp>
            <p:nvSpPr>
              <p:cNvPr id="75" name="Rectangle 34">
                <a:extLst>
                  <a:ext uri="{FF2B5EF4-FFF2-40B4-BE49-F238E27FC236}">
                    <a16:creationId xmlns:a16="http://schemas.microsoft.com/office/drawing/2014/main" id="{71BB6A8B-150B-73FD-21A4-ACDB8409D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" y="4695"/>
                <a:ext cx="18809" cy="1446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case b action(s)</a:t>
                </a:r>
              </a:p>
              <a:p>
                <a:pPr eaLnBrk="0" hangingPunct="0"/>
                <a:endParaRPr lang="en-US" sz="2800">
                  <a:latin typeface="+mj-lt"/>
                </a:endParaRPr>
              </a:p>
            </p:txBody>
          </p:sp>
          <p:sp>
            <p:nvSpPr>
              <p:cNvPr id="76" name="Freeform 35">
                <a:extLst>
                  <a:ext uri="{FF2B5EF4-FFF2-40B4-BE49-F238E27FC236}">
                    <a16:creationId xmlns:a16="http://schemas.microsoft.com/office/drawing/2014/main" id="{3D6FEC9F-C51D-C0D4-8A45-CE10FFE50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9906 h 20000"/>
                  <a:gd name="T4" fmla="*/ 0 w 20000"/>
                  <a:gd name="T5" fmla="*/ 19906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6"/>
                    </a:lnTo>
                    <a:lnTo>
                      <a:pt x="0" y="19906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</p:grpSp>
        <p:grpSp>
          <p:nvGrpSpPr>
            <p:cNvPr id="50" name="Group 36">
              <a:extLst>
                <a:ext uri="{FF2B5EF4-FFF2-40B4-BE49-F238E27FC236}">
                  <a16:creationId xmlns:a16="http://schemas.microsoft.com/office/drawing/2014/main" id="{27E9320F-47B9-F9B5-C55F-74E366DB9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4" y="2665"/>
              <a:ext cx="528" cy="84"/>
              <a:chOff x="0" y="0"/>
              <a:chExt cx="20000" cy="20000"/>
            </a:xfrm>
          </p:grpSpPr>
          <p:sp>
            <p:nvSpPr>
              <p:cNvPr id="73" name="Rectangle 37">
                <a:extLst>
                  <a:ext uri="{FF2B5EF4-FFF2-40B4-BE49-F238E27FC236}">
                    <a16:creationId xmlns:a16="http://schemas.microsoft.com/office/drawing/2014/main" id="{8A43EDD8-82A9-F22C-3036-8C7CF17BD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" y="4695"/>
                <a:ext cx="18803" cy="1446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 dirty="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break</a:t>
                </a:r>
              </a:p>
              <a:p>
                <a:pPr eaLnBrk="0" hangingPunct="0"/>
                <a:endParaRPr lang="en-US" sz="2800" dirty="0">
                  <a:latin typeface="+mj-lt"/>
                </a:endParaRPr>
              </a:p>
            </p:txBody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BA84FB7C-29FE-6623-E688-09DB04A0D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9906 h 20000"/>
                  <a:gd name="T4" fmla="*/ 0 w 20000"/>
                  <a:gd name="T5" fmla="*/ 19906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6"/>
                    </a:lnTo>
                    <a:lnTo>
                      <a:pt x="0" y="19906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</p:grpSp>
        <p:sp>
          <p:nvSpPr>
            <p:cNvPr id="51" name="Rectangle 39">
              <a:extLst>
                <a:ext uri="{FF2B5EF4-FFF2-40B4-BE49-F238E27FC236}">
                  <a16:creationId xmlns:a16="http://schemas.microsoft.com/office/drawing/2014/main" id="{15235B51-B679-5FFA-E376-B636EFCD0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" y="2436"/>
              <a:ext cx="208" cy="96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2800" dirty="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false</a:t>
              </a:r>
            </a:p>
            <a:p>
              <a:pPr eaLnBrk="0" hangingPunct="0"/>
              <a:endParaRPr lang="en-US" sz="2800" dirty="0">
                <a:latin typeface="+mj-lt"/>
              </a:endParaRPr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559C65E-7FAD-C4E8-ADD8-66D6F5AB6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3884"/>
              <a:ext cx="0" cy="14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44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4E85C431-82B8-6951-6531-BC5C11220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" y="3611"/>
              <a:ext cx="208" cy="96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28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false</a:t>
              </a:r>
            </a:p>
            <a:p>
              <a:pPr eaLnBrk="0" hangingPunct="0"/>
              <a:endParaRPr lang="en-US" sz="2800">
                <a:latin typeface="+mj-lt"/>
              </a:endParaRPr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7F9ABCF4-3F34-A8E8-AC96-59DA27FFE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3217"/>
              <a:ext cx="0" cy="19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850A80-5BD8-F1F3-726C-D52DABF5F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" y="3508"/>
              <a:ext cx="1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72407AC7-25B9-10A1-5B5F-CD7CD0A30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" y="3508"/>
              <a:ext cx="1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0AE1A697-C269-9FAF-97F2-A5AE2E04F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3508"/>
              <a:ext cx="144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44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grpSp>
          <p:nvGrpSpPr>
            <p:cNvPr id="58" name="Group 46">
              <a:extLst>
                <a:ext uri="{FF2B5EF4-FFF2-40B4-BE49-F238E27FC236}">
                  <a16:creationId xmlns:a16="http://schemas.microsoft.com/office/drawing/2014/main" id="{132CB96B-C5B2-D1EE-20BC-C9C1932A7E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" y="3409"/>
              <a:ext cx="576" cy="197"/>
              <a:chOff x="0" y="0"/>
              <a:chExt cx="20000" cy="20000"/>
            </a:xfrm>
          </p:grpSpPr>
          <p:sp>
            <p:nvSpPr>
              <p:cNvPr id="71" name="Freeform 47">
                <a:extLst>
                  <a:ext uri="{FF2B5EF4-FFF2-40B4-BE49-F238E27FC236}">
                    <a16:creationId xmlns:a16="http://schemas.microsoft.com/office/drawing/2014/main" id="{9117F825-ED19-6EC4-1CE2-133E494E7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6 w 20000"/>
                  <a:gd name="T1" fmla="*/ 9980 h 20000"/>
                  <a:gd name="T2" fmla="*/ 9986 w 20000"/>
                  <a:gd name="T3" fmla="*/ 19959 h 20000"/>
                  <a:gd name="T4" fmla="*/ 0 w 20000"/>
                  <a:gd name="T5" fmla="*/ 9980 h 20000"/>
                  <a:gd name="T6" fmla="*/ 9986 w 20000"/>
                  <a:gd name="T7" fmla="*/ 0 h 20000"/>
                  <a:gd name="T8" fmla="*/ 19986 w 20000"/>
                  <a:gd name="T9" fmla="*/ 998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6" y="9980"/>
                    </a:moveTo>
                    <a:lnTo>
                      <a:pt x="9986" y="19959"/>
                    </a:lnTo>
                    <a:lnTo>
                      <a:pt x="0" y="9980"/>
                    </a:lnTo>
                    <a:lnTo>
                      <a:pt x="9986" y="0"/>
                    </a:lnTo>
                    <a:lnTo>
                      <a:pt x="19986" y="998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  <p:sp>
            <p:nvSpPr>
              <p:cNvPr id="72" name="Rectangle 48">
                <a:extLst>
                  <a:ext uri="{FF2B5EF4-FFF2-40B4-BE49-F238E27FC236}">
                    <a16:creationId xmlns:a16="http://schemas.microsoft.com/office/drawing/2014/main" id="{67559027-C1D2-7BCB-ABBF-EE735E9AA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9" y="7708"/>
                <a:ext cx="13348" cy="6247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case z</a:t>
                </a:r>
              </a:p>
              <a:p>
                <a:pPr eaLnBrk="0" hangingPunct="0"/>
                <a:endParaRPr lang="en-US" sz="2800">
                  <a:latin typeface="+mj-lt"/>
                </a:endParaRPr>
              </a:p>
            </p:txBody>
          </p:sp>
        </p:grpSp>
        <p:grpSp>
          <p:nvGrpSpPr>
            <p:cNvPr id="59" name="Group 49">
              <a:extLst>
                <a:ext uri="{FF2B5EF4-FFF2-40B4-BE49-F238E27FC236}">
                  <a16:creationId xmlns:a16="http://schemas.microsoft.com/office/drawing/2014/main" id="{8BADE14D-3AC8-B664-A9AA-B8C7FF485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" y="3465"/>
              <a:ext cx="544" cy="84"/>
              <a:chOff x="0" y="0"/>
              <a:chExt cx="20000" cy="20000"/>
            </a:xfrm>
          </p:grpSpPr>
          <p:sp>
            <p:nvSpPr>
              <p:cNvPr id="69" name="Rectangle 50">
                <a:extLst>
                  <a:ext uri="{FF2B5EF4-FFF2-40B4-BE49-F238E27FC236}">
                    <a16:creationId xmlns:a16="http://schemas.microsoft.com/office/drawing/2014/main" id="{710764E9-B9F0-4131-A825-1F25643B3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" y="4695"/>
                <a:ext cx="18809" cy="1446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case z action(s)</a:t>
                </a:r>
              </a:p>
              <a:p>
                <a:pPr eaLnBrk="0" hangingPunct="0"/>
                <a:endParaRPr lang="en-US" sz="2800">
                  <a:latin typeface="+mj-lt"/>
                </a:endParaRPr>
              </a:p>
            </p:txBody>
          </p:sp>
          <p:sp>
            <p:nvSpPr>
              <p:cNvPr id="70" name="Freeform 51">
                <a:extLst>
                  <a:ext uri="{FF2B5EF4-FFF2-40B4-BE49-F238E27FC236}">
                    <a16:creationId xmlns:a16="http://schemas.microsoft.com/office/drawing/2014/main" id="{CEBB662C-ABEF-7FA3-5008-D4CE2B684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9906 h 20000"/>
                  <a:gd name="T4" fmla="*/ 0 w 20000"/>
                  <a:gd name="T5" fmla="*/ 19906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6"/>
                    </a:lnTo>
                    <a:lnTo>
                      <a:pt x="0" y="19906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</p:grpSp>
        <p:grpSp>
          <p:nvGrpSpPr>
            <p:cNvPr id="60" name="Group 52">
              <a:extLst>
                <a:ext uri="{FF2B5EF4-FFF2-40B4-BE49-F238E27FC236}">
                  <a16:creationId xmlns:a16="http://schemas.microsoft.com/office/drawing/2014/main" id="{BFED48E6-D378-0A19-CB55-8EC90367D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4" y="3465"/>
              <a:ext cx="528" cy="84"/>
              <a:chOff x="0" y="0"/>
              <a:chExt cx="20000" cy="20000"/>
            </a:xfrm>
          </p:grpSpPr>
          <p:sp>
            <p:nvSpPr>
              <p:cNvPr id="67" name="Rectangle 53">
                <a:extLst>
                  <a:ext uri="{FF2B5EF4-FFF2-40B4-BE49-F238E27FC236}">
                    <a16:creationId xmlns:a16="http://schemas.microsoft.com/office/drawing/2014/main" id="{9C98F154-EA3E-FB6A-E1C4-753A58506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" y="4695"/>
                <a:ext cx="18803" cy="1446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break</a:t>
                </a:r>
              </a:p>
              <a:p>
                <a:pPr eaLnBrk="0" hangingPunct="0"/>
                <a:endParaRPr lang="en-US" sz="2800">
                  <a:latin typeface="+mj-lt"/>
                </a:endParaRPr>
              </a:p>
            </p:txBody>
          </p:sp>
          <p:sp>
            <p:nvSpPr>
              <p:cNvPr id="68" name="Freeform 54">
                <a:extLst>
                  <a:ext uri="{FF2B5EF4-FFF2-40B4-BE49-F238E27FC236}">
                    <a16:creationId xmlns:a16="http://schemas.microsoft.com/office/drawing/2014/main" id="{1E2A635C-C228-FCF5-5D6D-2EEB16BD2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9906 h 20000"/>
                  <a:gd name="T4" fmla="*/ 0 w 20000"/>
                  <a:gd name="T5" fmla="*/ 19906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6"/>
                    </a:lnTo>
                    <a:lnTo>
                      <a:pt x="0" y="19906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</p:grpSp>
        <p:sp>
          <p:nvSpPr>
            <p:cNvPr id="61" name="Rectangle 55">
              <a:extLst>
                <a:ext uri="{FF2B5EF4-FFF2-40B4-BE49-F238E27FC236}">
                  <a16:creationId xmlns:a16="http://schemas.microsoft.com/office/drawing/2014/main" id="{20BDE336-A8BC-8657-7084-490734CC2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2628"/>
              <a:ext cx="170" cy="96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28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true</a:t>
              </a:r>
            </a:p>
            <a:p>
              <a:pPr eaLnBrk="0" hangingPunct="0"/>
              <a:endParaRPr lang="en-US" sz="2800">
                <a:latin typeface="+mj-lt"/>
              </a:endParaRP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B3FD1452-DE21-7C19-466E-E3D41C1D8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427"/>
              <a:ext cx="170" cy="96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2800">
                  <a:solidFill>
                    <a:srgbClr val="000000"/>
                  </a:solidFill>
                  <a:latin typeface="+mj-lt"/>
                  <a:cs typeface="Times New Roman" pitchFamily="18" charset="0"/>
                </a:rPr>
                <a:t>true</a:t>
              </a:r>
            </a:p>
            <a:p>
              <a:pPr eaLnBrk="0" hangingPunct="0"/>
              <a:endParaRPr lang="en-US" sz="2800">
                <a:latin typeface="+mj-lt"/>
              </a:endParaRPr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FF2A3D3-C370-9123-C904-EF5EC6F6A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3606"/>
              <a:ext cx="0" cy="19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 type="triangle" w="med" len="sm"/>
              <a:tailEnd/>
            </a:ln>
          </p:spPr>
          <p:txBody>
            <a:bodyPr/>
            <a:lstStyle/>
            <a:p>
              <a:endParaRPr lang="id-ID" sz="2800">
                <a:latin typeface="+mj-lt"/>
              </a:endParaRPr>
            </a:p>
          </p:txBody>
        </p:sp>
        <p:grpSp>
          <p:nvGrpSpPr>
            <p:cNvPr id="64" name="Group 58">
              <a:extLst>
                <a:ext uri="{FF2B5EF4-FFF2-40B4-BE49-F238E27FC236}">
                  <a16:creationId xmlns:a16="http://schemas.microsoft.com/office/drawing/2014/main" id="{139BC46D-8BF4-04F5-DF0E-169BB756F1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" y="3798"/>
              <a:ext cx="608" cy="84"/>
              <a:chOff x="0" y="0"/>
              <a:chExt cx="20000" cy="20000"/>
            </a:xfrm>
          </p:grpSpPr>
          <p:sp>
            <p:nvSpPr>
              <p:cNvPr id="65" name="Rectangle 59">
                <a:extLst>
                  <a:ext uri="{FF2B5EF4-FFF2-40B4-BE49-F238E27FC236}">
                    <a16:creationId xmlns:a16="http://schemas.microsoft.com/office/drawing/2014/main" id="{8AC596A7-6A1C-FB43-8C27-D749B0A8E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" y="4695"/>
                <a:ext cx="18803" cy="1446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2800">
                    <a:solidFill>
                      <a:srgbClr val="000000"/>
                    </a:solidFill>
                    <a:latin typeface="+mj-lt"/>
                    <a:cs typeface="Times New Roman" pitchFamily="18" charset="0"/>
                  </a:rPr>
                  <a:t>default action(s)</a:t>
                </a:r>
              </a:p>
              <a:p>
                <a:pPr eaLnBrk="0" hangingPunct="0"/>
                <a:endParaRPr lang="en-US" sz="2800">
                  <a:latin typeface="+mj-lt"/>
                </a:endParaRPr>
              </a:p>
            </p:txBody>
          </p:sp>
          <p:sp>
            <p:nvSpPr>
              <p:cNvPr id="66" name="Freeform 60">
                <a:extLst>
                  <a:ext uri="{FF2B5EF4-FFF2-40B4-BE49-F238E27FC236}">
                    <a16:creationId xmlns:a16="http://schemas.microsoft.com/office/drawing/2014/main" id="{89F88EF1-823A-8CFD-FB8B-D18337C8E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7 w 20000"/>
                  <a:gd name="T1" fmla="*/ 0 h 20000"/>
                  <a:gd name="T2" fmla="*/ 19987 w 20000"/>
                  <a:gd name="T3" fmla="*/ 19906 h 20000"/>
                  <a:gd name="T4" fmla="*/ 0 w 20000"/>
                  <a:gd name="T5" fmla="*/ 19906 h 20000"/>
                  <a:gd name="T6" fmla="*/ 0 w 20000"/>
                  <a:gd name="T7" fmla="*/ 0 h 20000"/>
                  <a:gd name="T8" fmla="*/ 19987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7" y="0"/>
                    </a:moveTo>
                    <a:lnTo>
                      <a:pt x="19987" y="19906"/>
                    </a:lnTo>
                    <a:lnTo>
                      <a:pt x="0" y="19906"/>
                    </a:lnTo>
                    <a:lnTo>
                      <a:pt x="0" y="0"/>
                    </a:lnTo>
                    <a:lnTo>
                      <a:pt x="19987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2800">
                  <a:latin typeface="+mj-lt"/>
                </a:endParaRPr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7C54F75-FFF8-1ACA-65D4-744CB19D7696}"/>
              </a:ext>
            </a:extLst>
          </p:cNvPr>
          <p:cNvSpPr txBox="1"/>
          <p:nvPr/>
        </p:nvSpPr>
        <p:spPr>
          <a:xfrm>
            <a:off x="2256931" y="6196280"/>
            <a:ext cx="6746391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Flow Chart of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Switch-Case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41349699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38FE-B488-0F22-17D4-3246221C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D547-681B-24B6-2EF0-E7F6E3F7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Selection: SWITCH-CASE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AB719-304F-5135-3425-32A85A524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4A24-F7F4-EFA4-CF4E-3595F0CC4E0F}"/>
              </a:ext>
            </a:extLst>
          </p:cNvPr>
          <p:cNvSpPr txBox="1"/>
          <p:nvPr/>
        </p:nvSpPr>
        <p:spPr>
          <a:xfrm>
            <a:off x="2167377" y="3391639"/>
            <a:ext cx="1030458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Simple calculator program</a:t>
            </a:r>
            <a:endParaRPr lang="en-US" sz="3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983B3B5-870C-6C00-260D-B75F95682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4256484"/>
            <a:ext cx="14715569" cy="7959474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A7FF1CFE-1DE8-A15B-A865-B79A756DE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8345" y="11892792"/>
            <a:ext cx="9260410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Note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: case (’+’)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can also written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+mj-lt"/>
                <a:cs typeface="Tahoma" pitchFamily="34" charset="0"/>
              </a:rPr>
              <a:t>case ’+’</a:t>
            </a:r>
          </a:p>
        </p:txBody>
      </p:sp>
    </p:spTree>
    <p:extLst>
      <p:ext uri="{BB962C8B-B14F-4D97-AF65-F5344CB8AC3E}">
        <p14:creationId xmlns:p14="http://schemas.microsoft.com/office/powerpoint/2010/main" val="130511443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51B58-F097-7DEA-CF03-5C143C1B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5811-F1BA-DA26-7174-58CA8EC9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ahoma" pitchFamily="34" charset="0"/>
                <a:cs typeface="Tahoma" pitchFamily="34" charset="0"/>
              </a:rPr>
              <a:t>Ternary</a:t>
            </a:r>
            <a:r>
              <a:rPr lang="id-ID" b="1" dirty="0">
                <a:latin typeface="Tahoma" pitchFamily="34" charset="0"/>
                <a:cs typeface="Tahoma" pitchFamily="34" charset="0"/>
              </a:rPr>
              <a:t> Operator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9CA4F6-5FF5-D42A-899A-D30C96FB0C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1480130-946A-949A-CFC9-02CE42BDBF9E}"/>
              </a:ext>
            </a:extLst>
          </p:cNvPr>
          <p:cNvSpPr txBox="1">
            <a:spLocks/>
          </p:cNvSpPr>
          <p:nvPr/>
        </p:nvSpPr>
        <p:spPr>
          <a:xfrm>
            <a:off x="2167377" y="3223274"/>
            <a:ext cx="19496869" cy="9930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The ternary operator (</a:t>
            </a: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?:</a:t>
            </a: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) is similar to an </a:t>
            </a: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IF</a:t>
            </a: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 statement, but it returns a value.</a:t>
            </a:r>
          </a:p>
          <a:p>
            <a:pPr>
              <a:spcBef>
                <a:spcPts val="1200"/>
              </a:spcBef>
            </a:pP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Syntax: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condition ? then-expression : else-expression</a:t>
            </a:r>
          </a:p>
          <a:p>
            <a:pPr marL="623888" lvl="1" indent="0">
              <a:spcBef>
                <a:spcPts val="1200"/>
              </a:spcBef>
              <a:buNone/>
            </a:pPr>
            <a:endParaRPr lang="en-US" altLang="en-US" sz="4000" b="1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Using this operator, you can rewrite</a:t>
            </a:r>
          </a:p>
          <a:p>
            <a:pPr algn="just">
              <a:spcBef>
                <a:spcPts val="1200"/>
              </a:spcBef>
            </a:pPr>
            <a:endParaRPr lang="en-US" altLang="en-US" sz="40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77537-2305-ED82-E531-136F5140327F}"/>
              </a:ext>
            </a:extLst>
          </p:cNvPr>
          <p:cNvSpPr txBox="1"/>
          <p:nvPr/>
        </p:nvSpPr>
        <p:spPr>
          <a:xfrm>
            <a:off x="2719754" y="7370300"/>
            <a:ext cx="5955324" cy="3016210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just" defTabSz="2438338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  <a:sym typeface="Helvetica Neue"/>
              </a:rPr>
              <a:t>if(a &gt; b)</a:t>
            </a:r>
          </a:p>
          <a:p>
            <a:pPr marL="623888" marR="0" lvl="1" indent="0" algn="just" defTabSz="2438338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  <a:sym typeface="Helvetica Neue"/>
              </a:rPr>
              <a:t>max_value</a:t>
            </a: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  <a:sym typeface="Helvetica Neue"/>
              </a:rPr>
              <a:t> = a;</a:t>
            </a:r>
          </a:p>
          <a:p>
            <a:pPr marL="0" marR="0" lvl="0" indent="0" algn="just" defTabSz="2438338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  <a:sym typeface="Helvetica Neue"/>
              </a:rPr>
              <a:t>else</a:t>
            </a:r>
          </a:p>
          <a:p>
            <a:pPr marL="623888" marR="0" lvl="1" indent="0" algn="just" defTabSz="2438338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  <a:sym typeface="Helvetica Neue"/>
              </a:rPr>
              <a:t>max_value</a:t>
            </a: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  <a:sym typeface="Helvetica Neue"/>
              </a:rPr>
              <a:t> = b;</a:t>
            </a:r>
            <a:endParaRPr kumimoji="0" lang="en-US" altLang="en-US" sz="40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Open Sans"/>
              <a:ea typeface="Open Sans Light" panose="020B0306030504020204" pitchFamily="34" charset="0"/>
              <a:cs typeface="Open Sans Light" panose="020B0306030504020204" pitchFamily="34" charset="0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8B7B9-9664-3BC4-9979-0A72CC6EE1DE}"/>
              </a:ext>
            </a:extLst>
          </p:cNvPr>
          <p:cNvSpPr txBox="1"/>
          <p:nvPr/>
        </p:nvSpPr>
        <p:spPr>
          <a:xfrm>
            <a:off x="10944386" y="7952001"/>
            <a:ext cx="8856785" cy="707886"/>
          </a:xfrm>
          <a:prstGeom prst="rect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max_value</a:t>
            </a: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= (a &gt; b) ? a :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12EAC6-B850-D494-7B8A-767F4E3949F6}"/>
              </a:ext>
            </a:extLst>
          </p:cNvPr>
          <p:cNvSpPr txBox="1"/>
          <p:nvPr/>
        </p:nvSpPr>
        <p:spPr>
          <a:xfrm>
            <a:off x="9227455" y="7964088"/>
            <a:ext cx="132624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sz="4000" b="1" dirty="0">
                <a:solidFill>
                  <a:schemeClr val="bg2">
                    <a:lumMod val="10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as</a:t>
            </a:r>
            <a:endParaRPr lang="en-US" altLang="en-US" sz="4000" dirty="0">
              <a:solidFill>
                <a:schemeClr val="bg2">
                  <a:lumMod val="10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7200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DA11B-2F9E-4E40-B94A-37951AF09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94E0-5EEE-7267-580E-42F911AC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39152-5297-4504-380C-94154A8D96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en-US" sz="3600" dirty="0">
                <a:latin typeface="+mj-lt"/>
                <a:cs typeface="Tahoma" pitchFamily="34" charset="0"/>
              </a:rPr>
              <a:t>At the end of this session, student will be able to: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3600" dirty="0">
                <a:latin typeface="+mj-lt"/>
                <a:cs typeface="Tahoma" pitchFamily="34" charset="0"/>
              </a:rPr>
              <a:t>Demonstrate usage of selection control in C programming language (LO2 &amp; LO3)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BE882E-6A1F-561E-72BC-DF03997E42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0790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FF8CE-6997-0F8B-2DCD-2F0EC898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B985-D7AD-95A8-796D-7503A51C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ahoma" pitchFamily="34" charset="0"/>
                <a:cs typeface="Tahoma" pitchFamily="34" charset="0"/>
              </a:rPr>
              <a:t>Go to label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0F941E-A796-734C-A08D-53B82CCA2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16512D8-F15B-C8B4-EE97-11C208E87A39}"/>
              </a:ext>
            </a:extLst>
          </p:cNvPr>
          <p:cNvSpPr txBox="1">
            <a:spLocks/>
          </p:cNvSpPr>
          <p:nvPr/>
        </p:nvSpPr>
        <p:spPr>
          <a:xfrm>
            <a:off x="2167377" y="3223274"/>
            <a:ext cx="19496869" cy="9930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 still provides the old-fashioned </a:t>
            </a:r>
            <a:r>
              <a:rPr lang="en-US" altLang="en-US" sz="4000" b="1" dirty="0" err="1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goto</a:t>
            </a: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 statement.</a:t>
            </a:r>
          </a:p>
          <a:p>
            <a:pPr>
              <a:spcBef>
                <a:spcPts val="1200"/>
              </a:spcBef>
            </a:pP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Syntax: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4000" dirty="0" err="1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goto</a:t>
            </a: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label;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……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label : 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……</a:t>
            </a:r>
          </a:p>
          <a:p>
            <a:pPr marL="623888" lvl="1" indent="0">
              <a:spcBef>
                <a:spcPts val="1200"/>
              </a:spcBef>
              <a:buNone/>
            </a:pPr>
            <a:endParaRPr lang="en-US" altLang="en-US" sz="4000" b="1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label is written followed by a colon (:).</a:t>
            </a:r>
          </a:p>
          <a:p>
            <a:pPr algn="just"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Avoid using </a:t>
            </a:r>
            <a:r>
              <a:rPr lang="en-US" altLang="en-US" sz="4000" b="1" dirty="0" err="1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goto</a:t>
            </a: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 to improve code readability and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34617736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29418-881F-A5EA-C4B7-F2ACC29F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46BA-DD4A-B553-CBD8-C8A256F8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Error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EBAB4-444A-4C75-6912-A65F946AB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0237502-0581-6413-307F-D4A9A94BB813}"/>
              </a:ext>
            </a:extLst>
          </p:cNvPr>
          <p:cNvSpPr txBox="1">
            <a:spLocks/>
          </p:cNvSpPr>
          <p:nvPr/>
        </p:nvSpPr>
        <p:spPr>
          <a:xfrm>
            <a:off x="2167377" y="3543300"/>
            <a:ext cx="18635223" cy="845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en-US" sz="36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Compile-Time Error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36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Caused by syntax error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36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Link-Time Error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36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Success fully compiled, but cause link error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36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Caused by no object code at link time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36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Run-Time Error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36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Successfully compiled, but error at runtime. 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36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Usually caused by numerical operation such as: overflow, floating point underflow, division by zero, etc.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36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Logical Error</a:t>
            </a:r>
          </a:p>
          <a:p>
            <a:pPr marL="623888" lvl="1" indent="0">
              <a:spcBef>
                <a:spcPts val="1200"/>
              </a:spcBef>
              <a:buNone/>
            </a:pPr>
            <a:r>
              <a:rPr lang="en-US" altLang="en-US" sz="36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Wrong result caused by incorrect logical flow/algorithm</a:t>
            </a:r>
          </a:p>
          <a:p>
            <a:pPr marL="0" indent="0">
              <a:spcBef>
                <a:spcPts val="1200"/>
              </a:spcBef>
              <a:buNone/>
            </a:pPr>
            <a:endParaRPr lang="en-US" altLang="en-US" sz="36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Bef>
                <a:spcPts val="1200"/>
              </a:spcBef>
            </a:pPr>
            <a:endParaRPr lang="en-US" altLang="en-US" sz="36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8595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37EF0-7F01-501E-A336-575B6A80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F004-29FA-2886-8A3A-132DF544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Error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62665-5BE0-BB3F-F2C9-FF715D394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Compile-Time error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4367EBD-83D7-968F-2858-A626A8BAA3D4}"/>
              </a:ext>
            </a:extLst>
          </p:cNvPr>
          <p:cNvSpPr txBox="1">
            <a:spLocks/>
          </p:cNvSpPr>
          <p:nvPr/>
        </p:nvSpPr>
        <p:spPr>
          <a:xfrm>
            <a:off x="2167377" y="3543300"/>
            <a:ext cx="18635223" cy="845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1200"/>
              </a:spcBef>
            </a:pPr>
            <a:r>
              <a:rPr lang="es-E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Cause: </a:t>
            </a:r>
            <a:r>
              <a:rPr lang="es-ES" altLang="en-US" sz="3200" dirty="0" err="1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syntax</a:t>
            </a:r>
            <a:r>
              <a:rPr lang="es-E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 error, </a:t>
            </a:r>
            <a:r>
              <a:rPr lang="es-ES" altLang="en-US" sz="3200" dirty="0" err="1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undeclared</a:t>
            </a:r>
            <a:r>
              <a:rPr lang="es-E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 variable, etc.</a:t>
            </a: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Example of Compile-Time Error:</a:t>
            </a:r>
          </a:p>
          <a:p>
            <a:pPr marL="0" indent="0">
              <a:spcBef>
                <a:spcPts val="1200"/>
              </a:spcBef>
              <a:buNone/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Bef>
                <a:spcPts val="1200"/>
              </a:spcBef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15B1F3E-A8EB-CFEF-D7B7-3E85605FE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17" y="4896868"/>
            <a:ext cx="12846732" cy="7104632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F4D0E9E1-134F-0734-D43F-53D09EC3C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50" y="6073170"/>
            <a:ext cx="63817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</a:rPr>
              <a:t>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 is used without being declared. The compiler will catch this and refuse to compile.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0532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059A-388B-0715-AC2F-F8C5ADEE1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008A-CECA-8801-8DCF-382AE42C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Error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3967D-7EB6-6BF4-9C32-FCC5A7358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LINK-Time error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1291768-F53C-F967-0E48-6F79B1EE659E}"/>
              </a:ext>
            </a:extLst>
          </p:cNvPr>
          <p:cNvSpPr txBox="1">
            <a:spLocks/>
          </p:cNvSpPr>
          <p:nvPr/>
        </p:nvSpPr>
        <p:spPr>
          <a:xfrm>
            <a:off x="2167377" y="3543300"/>
            <a:ext cx="19854423" cy="845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Some C compiler merge the compile and link processes, causing in difficulty to distinguish between Compile-Time Error with Link-Time Error</a:t>
            </a:r>
          </a:p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Example of Link-Time Error </a:t>
            </a:r>
          </a:p>
          <a:p>
            <a:pPr>
              <a:spcBef>
                <a:spcPts val="1200"/>
              </a:spcBef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6F26B37-EDA1-DAAF-3F04-C1E13A48D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8159" y="6858000"/>
            <a:ext cx="638175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</a:rPr>
              <a:t>The compiler compiles the file, but during linking, it fails because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</a:rPr>
              <a:t>sayHello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</a:rPr>
              <a:t> is declared but not defined.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744D8F-A502-6567-C6A6-4CA3137B1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5541389"/>
            <a:ext cx="12288892" cy="64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15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589D2-8684-092B-DF51-B56D929E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3765-DEC5-E10B-770E-6AFDCAC9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Error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2E7CD-1D37-2C9F-7402-07071021D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run-Time error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E44EF9-BC18-DA9B-E46A-914EB6AECA1C}"/>
              </a:ext>
            </a:extLst>
          </p:cNvPr>
          <p:cNvSpPr txBox="1">
            <a:spLocks/>
          </p:cNvSpPr>
          <p:nvPr/>
        </p:nvSpPr>
        <p:spPr>
          <a:xfrm>
            <a:off x="2167377" y="3543300"/>
            <a:ext cx="19854423" cy="845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Cause: Illegal operation during execution, such as division by zero.</a:t>
            </a:r>
          </a:p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Example of Run-Time Error </a:t>
            </a:r>
          </a:p>
          <a:p>
            <a:pPr>
              <a:spcBef>
                <a:spcPts val="1200"/>
              </a:spcBef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E268268-93DA-23DE-FA4E-850903758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6508" y="8918468"/>
            <a:ext cx="801058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Division by zero causes the program to crash or behave unpredictably at runtime.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+mj-lt"/>
            </a:endParaRP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6E1723-3B5E-A72A-0E6B-12BEE4738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08" y="4883116"/>
            <a:ext cx="9281411" cy="807397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90F566-C1D4-338F-186D-E61CDFE6F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8"/>
          <a:stretch/>
        </p:blipFill>
        <p:spPr>
          <a:xfrm>
            <a:off x="12094588" y="4995545"/>
            <a:ext cx="11378692" cy="277464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3A2A1CF-0EB6-7D5B-FEE0-2BE5067BD0D4}"/>
              </a:ext>
            </a:extLst>
          </p:cNvPr>
          <p:cNvSpPr/>
          <p:nvPr/>
        </p:nvSpPr>
        <p:spPr>
          <a:xfrm rot="20045214">
            <a:off x="10978144" y="7122256"/>
            <a:ext cx="1428750" cy="666750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325681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3170-ABF1-C790-8931-AD7E1E71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5B08-6470-9B1B-1A84-C1359629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Error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FD521-ECC2-F939-5499-B27DEAC4A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logical error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2D4680-54AC-2C9D-6173-56ABEDB49DEF}"/>
              </a:ext>
            </a:extLst>
          </p:cNvPr>
          <p:cNvSpPr txBox="1">
            <a:spLocks/>
          </p:cNvSpPr>
          <p:nvPr/>
        </p:nvSpPr>
        <p:spPr>
          <a:xfrm>
            <a:off x="2167377" y="3543300"/>
            <a:ext cx="19854423" cy="845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Among those Error Types the most difficult to debug is Logical </a:t>
            </a:r>
          </a:p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Cause: Code runs without crashing but gives incorrect output.</a:t>
            </a:r>
          </a:p>
          <a:p>
            <a:pPr>
              <a:spcBef>
                <a:spcPts val="1200"/>
              </a:spcBef>
            </a:pPr>
            <a:r>
              <a:rPr lang="en-US" altLang="en-US" sz="32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Example of Logical Error </a:t>
            </a:r>
          </a:p>
          <a:p>
            <a:pPr>
              <a:spcBef>
                <a:spcPts val="1200"/>
              </a:spcBef>
            </a:pPr>
            <a:endParaRPr lang="en-US" altLang="en-US" sz="3200" dirty="0"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8482C74-2DAE-2052-93F3-776C07A03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6508" y="8649924"/>
            <a:ext cx="8478592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program compiles and runs, but the logic is incorrect. It gives the wrong result without an actual crash.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</a:rPr>
              <a:t>Can you find the logic error?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3408AED-40D2-29BD-1969-E9A00BF26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5467350"/>
            <a:ext cx="10558761" cy="606770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E1DEFE-AEF1-25D9-17EC-C02070B9D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/>
          <a:stretch/>
        </p:blipFill>
        <p:spPr>
          <a:xfrm>
            <a:off x="12094588" y="5467350"/>
            <a:ext cx="9730325" cy="244213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1973695-1F18-B48F-A2BF-08F0DF0E8B44}"/>
              </a:ext>
            </a:extLst>
          </p:cNvPr>
          <p:cNvSpPr/>
          <p:nvPr/>
        </p:nvSpPr>
        <p:spPr>
          <a:xfrm rot="20045214">
            <a:off x="12431093" y="7959803"/>
            <a:ext cx="1690830" cy="539417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7031936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6EA5-BCA1-3295-49C2-DB14D881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C1F7-855D-E3C0-782B-68B7432F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exercise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C4902-46C4-1E95-FE4D-EA683502FD99}"/>
              </a:ext>
            </a:extLst>
          </p:cNvPr>
          <p:cNvSpPr txBox="1">
            <a:spLocks/>
          </p:cNvSpPr>
          <p:nvPr/>
        </p:nvSpPr>
        <p:spPr>
          <a:xfrm>
            <a:off x="2167377" y="3257550"/>
            <a:ext cx="20502123" cy="729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1: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Create a program to input value of student’s IPK (cumulative performance index) and state the grading: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3.5 - 4.0 		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4000" dirty="0" err="1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Cumlaude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3.0 - 3.4 		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 Outstanding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2.5 – 2.9 		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 Very Good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2.0 – 2.4 		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 Good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less than 2.0 	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Poor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Use IF or IF-ELSE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7480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1B3AE-106D-1397-4994-17BFB7BB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DA68-E0BC-2111-E12A-0A809C2B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exercise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AA290-5B65-3A82-0E31-28E0445AA454}"/>
              </a:ext>
            </a:extLst>
          </p:cNvPr>
          <p:cNvSpPr txBox="1">
            <a:spLocks/>
          </p:cNvSpPr>
          <p:nvPr/>
        </p:nvSpPr>
        <p:spPr>
          <a:xfrm>
            <a:off x="2167377" y="3257550"/>
            <a:ext cx="20502123" cy="8586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b="1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Question 2: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Given the following code: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if(n &gt; 0)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if(a &gt; b)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     z = a;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else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          z = b;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4000" dirty="0">
              <a:latin typeface="Courier New" panose="02070309020205020404" pitchFamily="49" charset="0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Explain which “if” keyword does the else is pairing with ?</a:t>
            </a:r>
          </a:p>
          <a:p>
            <a:pPr algn="just">
              <a:spcBef>
                <a:spcPts val="1200"/>
              </a:spcBef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Fix the code to improve readability!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43456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0D9AA-0AA3-5B07-8C77-C6FFFB208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BBA5-4356-DFC6-534A-146677F7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3EA86-07C7-6B88-D24D-28E223140EFC}"/>
              </a:ext>
            </a:extLst>
          </p:cNvPr>
          <p:cNvSpPr txBox="1">
            <a:spLocks/>
          </p:cNvSpPr>
          <p:nvPr/>
        </p:nvSpPr>
        <p:spPr>
          <a:xfrm>
            <a:off x="2167377" y="3257550"/>
            <a:ext cx="20502123" cy="729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In an algorithm implementation, an instruction or block of instructions may be executed (or not) with certain predetermined condition, that’s why we use selection</a:t>
            </a:r>
          </a:p>
          <a:p>
            <a:pPr algn="just">
              <a:spcBef>
                <a:spcPts val="1200"/>
              </a:spcBef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3 types of selection in C: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if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if-else</a:t>
            </a:r>
          </a:p>
          <a:p>
            <a:pPr marL="623888" lvl="1" indent="0" algn="just">
              <a:spcBef>
                <a:spcPts val="1200"/>
              </a:spcBef>
              <a:buNone/>
            </a:pPr>
            <a:r>
              <a:rPr lang="en-US" altLang="en-US" sz="4000" dirty="0">
                <a:latin typeface="+mj-lt"/>
                <a:ea typeface="Open Sans Light" panose="020B0306030504020204" pitchFamily="34" charset="0"/>
                <a:cs typeface="Courier New" panose="02070309020205020404" pitchFamily="49" charset="0"/>
              </a:rPr>
              <a:t>switch-case</a:t>
            </a:r>
          </a:p>
          <a:p>
            <a:pPr algn="just">
              <a:spcBef>
                <a:spcPts val="1200"/>
              </a:spcBef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0772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09BD8-6A35-C6F1-8612-C1D26B50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45B8-DA6B-8391-50C8-B64F103B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REFRENCES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637192-B017-8920-94C9-2C0A55F44F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00067"/>
            <a:ext cx="19460171" cy="1001836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Paul Deitel &amp; Harvey Deitel. (2021). C how to program. 09. Pearson  Education. New York. ISBN: 9780137398393. </a:t>
            </a:r>
          </a:p>
          <a:p>
            <a:pPr>
              <a:spcBef>
                <a:spcPts val="1200"/>
              </a:spcBef>
            </a:pP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IF-ELSE: </a:t>
            </a: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https://www.programiz.com/c-programming/c-if-else-statement</a:t>
            </a: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Getting Controls: </a:t>
            </a:r>
            <a:r>
              <a:rPr lang="en-US" altLang="en-US" sz="36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http://aelinik.free.fr/c/ch10.htm</a:t>
            </a:r>
            <a:endParaRPr lang="en-US" altLang="en-US" sz="36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Bef>
                <a:spcPts val="1200"/>
              </a:spcBef>
            </a:pPr>
            <a:endParaRPr lang="en-US" altLang="en-US" sz="36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093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99FFD-E58E-D8B4-ADED-E78957338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635E-1E02-2C02-4DC3-ACB1F722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Subtopics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B5071-5AEC-07E9-E361-22C4629DB3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78782" y="4058081"/>
            <a:ext cx="13714940" cy="6857569"/>
          </a:xfrm>
        </p:spPr>
        <p:txBody>
          <a:bodyPr lIns="50800" tIns="50800" rIns="50800" bIns="50800" anchor="t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Selection Definition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If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If-Else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Nested If -Else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Program Examples Using If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Switch-Case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Ternary Operator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Error Type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>
                <a:latin typeface="+mj-lt"/>
              </a:rPr>
              <a:t>Exercise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70183-28A5-FEB1-4AC5-78363E9F5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6622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9BEF-9542-7100-1D62-738DD1E8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 DEFINITION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487A-CC6E-01E0-FD53-981205337EC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600"/>
            <a:ext cx="19568673" cy="818634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In algorithm implementation, an instruction or a block of instructions may be executed based on a </a:t>
            </a: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predetermined condition.</a:t>
            </a:r>
          </a:p>
          <a:p>
            <a:pPr>
              <a:spcBef>
                <a:spcPts val="1200"/>
              </a:spcBef>
            </a:pPr>
            <a:r>
              <a:rPr lang="en-US" altLang="en-US" sz="4000" b="1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Syntax</a:t>
            </a: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1195388" lvl="1" indent="-5715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If</a:t>
            </a:r>
          </a:p>
          <a:p>
            <a:pPr marL="1195388" lvl="1" indent="-5715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if-else</a:t>
            </a:r>
          </a:p>
          <a:p>
            <a:pPr marL="1195388" lvl="1" indent="-5715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switch-case</a:t>
            </a:r>
          </a:p>
          <a:p>
            <a:pPr>
              <a:spcBef>
                <a:spcPts val="1200"/>
              </a:spcBef>
            </a:pPr>
            <a:r>
              <a:rPr lang="en-US" altLang="en-US" sz="4000" dirty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These control structures allow conditional execution of code depending on whether specific conditions are true or false.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8E4B81-164B-90D1-DD7A-0603DE273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088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34957-0E93-1CD9-E536-EB04FF69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E90C-7F33-3F6C-EC48-973EF4E0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Selection: IF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3FE71-3A71-0A50-A550-DF4B23EBB0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600"/>
            <a:ext cx="19568673" cy="8186342"/>
          </a:xfrm>
        </p:spPr>
        <p:txBody>
          <a:bodyPr>
            <a:normAutofit/>
          </a:bodyPr>
          <a:lstStyle/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id-ID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id-ID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d-ID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expression</a:t>
            </a: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id-ID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statement</a:t>
            </a: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id-ID" sz="4000" b="1" i="1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or</a:t>
            </a:r>
            <a:endParaRPr kumimoji="0" lang="id-ID" sz="4000" b="1" i="1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+mj-lt"/>
              <a:ea typeface="+mn-ea"/>
              <a:cs typeface="Tahoma" pitchFamily="34" charset="0"/>
            </a:endParaRP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id-ID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id-ID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d-ID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expression</a:t>
            </a: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{</a:t>
            </a: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	statement1;</a:t>
            </a: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	statement2;	</a:t>
            </a:r>
            <a:endParaRPr lang="en-US" sz="4000" i="1" kern="12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……</a:t>
            </a:r>
          </a:p>
          <a:p>
            <a:pPr marL="0" indent="-288925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id-ID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522288" marR="0" lvl="1" indent="-6508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ahoma" pitchFamily="34" charset="0"/>
            </a:endParaRPr>
          </a:p>
          <a:p>
            <a:pPr marL="0" indent="-166688" defTabSz="914400">
              <a:lnSpc>
                <a:spcPct val="90000"/>
              </a:lnSpc>
              <a:spcBef>
                <a:spcPct val="20000"/>
              </a:spcBef>
              <a:buSzTx/>
              <a:buNone/>
              <a:defRPr/>
            </a:pP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If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boolean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expression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resulting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</a:t>
            </a:r>
            <a:r>
              <a:rPr kumimoji="0" lang="id-ID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True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,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then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a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statement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or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some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statements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will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be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 </a:t>
            </a:r>
            <a:r>
              <a:rPr kumimoji="0" lang="id-ID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executed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ahoma" pitchFamily="34" charset="0"/>
              </a:rPr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40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41FFA5-04D8-C4A1-22EC-F4EF6EE5E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252EACC-5277-78EB-626C-05C51FBD7575}"/>
              </a:ext>
            </a:extLst>
          </p:cNvPr>
          <p:cNvSpPr>
            <a:spLocks/>
          </p:cNvSpPr>
          <p:nvPr/>
        </p:nvSpPr>
        <p:spPr bwMode="auto">
          <a:xfrm>
            <a:off x="10511897" y="5278459"/>
            <a:ext cx="949570" cy="2790129"/>
          </a:xfrm>
          <a:prstGeom prst="rightBrace">
            <a:avLst>
              <a:gd name="adj1" fmla="val 5554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F0152-6A0E-38A9-B572-517F2997C89A}"/>
              </a:ext>
            </a:extLst>
          </p:cNvPr>
          <p:cNvSpPr txBox="1"/>
          <p:nvPr/>
        </p:nvSpPr>
        <p:spPr>
          <a:xfrm>
            <a:off x="11461467" y="6252706"/>
            <a:ext cx="376310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Block of statements</a:t>
            </a:r>
          </a:p>
        </p:txBody>
      </p:sp>
    </p:spTree>
    <p:extLst>
      <p:ext uri="{BB962C8B-B14F-4D97-AF65-F5344CB8AC3E}">
        <p14:creationId xmlns:p14="http://schemas.microsoft.com/office/powerpoint/2010/main" val="15714113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532C7-5C05-4949-EFF1-2C463674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10D8-0D69-7D81-AB50-AFFA0D2E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Selection: IF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02C30A-A082-F9F0-52E3-9D7C6B42B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2C4026D3-5A0A-EF70-D101-9B3AE9A859A6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4622671"/>
            <a:ext cx="14020800" cy="7859688"/>
            <a:chOff x="1020" y="1296"/>
            <a:chExt cx="4140" cy="225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D89D612-B423-3188-3CF7-7552A083F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" y="1424"/>
              <a:ext cx="208" cy="24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DA717A82-8921-9F1C-E39A-92172B2C5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1296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69CFD95B-DB31-749F-DF3B-3B47B9744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1584"/>
              <a:ext cx="613" cy="2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Tahoma" pitchFamily="34" charset="0"/>
                </a:rPr>
                <a:t>true</a:t>
              </a:r>
            </a:p>
            <a:p>
              <a:pPr marL="0" marR="0" lvl="0" indent="0" algn="l" defTabSz="914400" eaLnBrk="0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Tahoma" pitchFamily="34" charset="0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709B5F4-9C17-68B9-E268-D325A7C5A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3312"/>
              <a:ext cx="64" cy="2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6A156570-AE15-BACC-27E2-A9C56CDC7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" y="3184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41A9274F-8388-D743-6F90-7C845C2F9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" y="1632"/>
              <a:ext cx="750" cy="271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Tahoma" pitchFamily="34" charset="0"/>
                </a:rPr>
                <a:t>false</a:t>
              </a:r>
            </a:p>
            <a:p>
              <a:pPr marL="0" marR="0" lvl="0" indent="0" algn="l" defTabSz="914400" eaLnBrk="0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Tahoma" pitchFamily="34" charset="0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059AA5-2A2B-056B-28DA-F6ABFB92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" y="1952"/>
              <a:ext cx="6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D0CC7F22-0570-A7F1-FC94-BF7FED7AD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1960"/>
              <a:ext cx="0" cy="130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0" y="19983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AB90C85-BA7C-FA6A-B6AC-0D0F634D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3256"/>
              <a:ext cx="1627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grpSp>
          <p:nvGrpSpPr>
            <p:cNvPr id="20" name="Group 14">
              <a:extLst>
                <a:ext uri="{FF2B5EF4-FFF2-40B4-BE49-F238E27FC236}">
                  <a16:creationId xmlns:a16="http://schemas.microsoft.com/office/drawing/2014/main" id="{2F25533D-CD95-0627-0168-86EF4B195F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8" y="2496"/>
              <a:ext cx="1392" cy="232"/>
              <a:chOff x="0" y="0"/>
              <a:chExt cx="20000" cy="20000"/>
            </a:xfrm>
          </p:grpSpPr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E5F4E305-5A10-36B6-F9A1-4B2C75AB7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9417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4372 h 20000"/>
                  <a:gd name="T4" fmla="*/ 0 w 20000"/>
                  <a:gd name="T5" fmla="*/ 14372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0"/>
                    </a:lnTo>
                    <a:lnTo>
                      <a:pt x="0" y="19900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8" name="Rectangle 16">
                <a:extLst>
                  <a:ext uri="{FF2B5EF4-FFF2-40B4-BE49-F238E27FC236}">
                    <a16:creationId xmlns:a16="http://schemas.microsoft.com/office/drawing/2014/main" id="{1D55FBFE-B565-3838-2AF3-D1D2EF2E0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3301"/>
                <a:ext cx="14561" cy="16699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Tahoma" pitchFamily="34" charset="0"/>
                  </a:rPr>
                  <a:t>statements</a:t>
                </a:r>
              </a:p>
              <a:p>
                <a:pPr marL="0" marR="0" lvl="0" indent="0" algn="l" defTabSz="914400" eaLnBrk="0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ahoma" pitchFamily="34" charset="0"/>
                </a:endParaRPr>
              </a:p>
            </p:txBody>
          </p:sp>
        </p:grpSp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54141B98-E90E-FE2C-FFD6-7249B156C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0" y="1672"/>
              <a:ext cx="2077" cy="560"/>
              <a:chOff x="0" y="0"/>
              <a:chExt cx="20000" cy="20000"/>
            </a:xfrm>
          </p:grpSpPr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7488F5C1-9EE7-45AC-C49D-B139049CF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6 w 20000"/>
                  <a:gd name="T1" fmla="*/ 9980 h 20000"/>
                  <a:gd name="T2" fmla="*/ 9986 w 20000"/>
                  <a:gd name="T3" fmla="*/ 19960 h 20000"/>
                  <a:gd name="T4" fmla="*/ 0 w 20000"/>
                  <a:gd name="T5" fmla="*/ 9980 h 20000"/>
                  <a:gd name="T6" fmla="*/ 9986 w 20000"/>
                  <a:gd name="T7" fmla="*/ 0 h 20000"/>
                  <a:gd name="T8" fmla="*/ 19986 w 20000"/>
                  <a:gd name="T9" fmla="*/ 998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6" y="9980"/>
                    </a:moveTo>
                    <a:lnTo>
                      <a:pt x="9986" y="19960"/>
                    </a:lnTo>
                    <a:lnTo>
                      <a:pt x="0" y="9980"/>
                    </a:lnTo>
                    <a:lnTo>
                      <a:pt x="9986" y="0"/>
                    </a:lnTo>
                    <a:lnTo>
                      <a:pt x="19986" y="998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ahoma" pitchFamily="34" charset="0"/>
                </a:endParaRPr>
              </a:p>
            </p:txBody>
          </p:sp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5C0063FD-F338-5ED1-E5B6-C1C7C939D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9" y="7273"/>
                <a:ext cx="13348" cy="7111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cs typeface="Tahoma" pitchFamily="34" charset="0"/>
                  </a:rPr>
                  <a:t>condition</a:t>
                </a:r>
              </a:p>
              <a:p>
                <a:pPr marL="0" marR="0" lvl="0" indent="0" algn="l" defTabSz="914400" eaLnBrk="0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ahoma" pitchFamily="34" charset="0"/>
                </a:endParaRPr>
              </a:p>
            </p:txBody>
          </p:sp>
        </p:grp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314D740B-DA4D-0500-BBA6-457DC452E3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0" y="1952"/>
              <a:ext cx="6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3058CED6-70FD-E988-91D9-1F65877253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2" y="1960"/>
              <a:ext cx="0" cy="130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0" y="19983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0DE0215-7125-B504-CF4A-8CA231B1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" y="3256"/>
              <a:ext cx="1627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3882F03-E9BB-F1C1-7176-6A9B94867113}"/>
              </a:ext>
            </a:extLst>
          </p:cNvPr>
          <p:cNvSpPr txBox="1"/>
          <p:nvPr/>
        </p:nvSpPr>
        <p:spPr>
          <a:xfrm>
            <a:off x="5181600" y="3497051"/>
            <a:ext cx="12186138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Flow Chart of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IF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16970596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C52A1-B7B9-286A-1519-392E75D6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9330-A467-E135-3F3F-0C70F592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Selection: IF-ELSE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0034C-2D32-EB8C-B213-42ED4F74F1B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599"/>
            <a:ext cx="19568673" cy="9566031"/>
          </a:xfrm>
        </p:spPr>
        <p:txBody>
          <a:bodyPr>
            <a:normAutofit/>
          </a:bodyPr>
          <a:lstStyle/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 statement1;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else statement2;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or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expression){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statement1;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statement2;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……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else {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statement3;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statement4;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…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id-ID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ahoma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9F7452-D8B5-3CA3-E232-3FCF96650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A6EB702-03C2-CF0C-14C2-9E3C5AB543BC}"/>
              </a:ext>
            </a:extLst>
          </p:cNvPr>
          <p:cNvSpPr>
            <a:spLocks/>
          </p:cNvSpPr>
          <p:nvPr/>
        </p:nvSpPr>
        <p:spPr bwMode="auto">
          <a:xfrm>
            <a:off x="10281139" y="5818968"/>
            <a:ext cx="949570" cy="2790129"/>
          </a:xfrm>
          <a:prstGeom prst="rightBrace">
            <a:avLst>
              <a:gd name="adj1" fmla="val 5554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61C9A-B2B0-5E06-847A-F5CE5D56C325}"/>
              </a:ext>
            </a:extLst>
          </p:cNvPr>
          <p:cNvSpPr txBox="1"/>
          <p:nvPr/>
        </p:nvSpPr>
        <p:spPr>
          <a:xfrm>
            <a:off x="10838719" y="6787660"/>
            <a:ext cx="376310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Block of statements 1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933B4F7-6403-DE2E-1CFB-A9773995724A}"/>
              </a:ext>
            </a:extLst>
          </p:cNvPr>
          <p:cNvSpPr>
            <a:spLocks/>
          </p:cNvSpPr>
          <p:nvPr/>
        </p:nvSpPr>
        <p:spPr bwMode="auto">
          <a:xfrm>
            <a:off x="10281139" y="8817036"/>
            <a:ext cx="949570" cy="2790129"/>
          </a:xfrm>
          <a:prstGeom prst="rightBrace">
            <a:avLst>
              <a:gd name="adj1" fmla="val 5554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1505A-35CB-C3DA-746C-5343B9322B4A}"/>
              </a:ext>
            </a:extLst>
          </p:cNvPr>
          <p:cNvSpPr txBox="1"/>
          <p:nvPr/>
        </p:nvSpPr>
        <p:spPr>
          <a:xfrm>
            <a:off x="11073914" y="9606806"/>
            <a:ext cx="376310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Block of statements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B0BC4-F629-ED3D-95EA-FB18DB71B9AD}"/>
              </a:ext>
            </a:extLst>
          </p:cNvPr>
          <p:cNvSpPr txBox="1"/>
          <p:nvPr/>
        </p:nvSpPr>
        <p:spPr>
          <a:xfrm>
            <a:off x="15521356" y="5684794"/>
            <a:ext cx="7048498" cy="3416320"/>
          </a:xfrm>
          <a:prstGeom prst="rect">
            <a:avLst/>
          </a:prstGeom>
          <a:noFill/>
          <a:ln w="12700" cap="flat">
            <a:solidFill>
              <a:schemeClr val="tx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</a:rPr>
              <a:t>boolean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 expression resulting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TRUE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, then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statement1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 or  block statement1 will be executed, if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FALSE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 then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statement2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 or block statement2 be executed.</a:t>
            </a:r>
          </a:p>
        </p:txBody>
      </p:sp>
    </p:spTree>
    <p:extLst>
      <p:ext uri="{BB962C8B-B14F-4D97-AF65-F5344CB8AC3E}">
        <p14:creationId xmlns:p14="http://schemas.microsoft.com/office/powerpoint/2010/main" val="2308576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4449-34E0-0364-BF9F-AA64AC865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BA14-0AD7-EB27-34FC-F872E5D5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Selection: IF-ELSE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56C74A-409F-DF77-4CBF-0BD0D0A03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D44F2-4DB6-84CF-119A-FA91B613850A}"/>
              </a:ext>
            </a:extLst>
          </p:cNvPr>
          <p:cNvSpPr txBox="1"/>
          <p:nvPr/>
        </p:nvSpPr>
        <p:spPr>
          <a:xfrm>
            <a:off x="5181600" y="3497051"/>
            <a:ext cx="12186138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Flow Chart of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IF-ELSE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 Statement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3266348-B78F-0A8D-6E5B-D5E558A50306}"/>
              </a:ext>
            </a:extLst>
          </p:cNvPr>
          <p:cNvGrpSpPr>
            <a:grpSpLocks/>
          </p:cNvGrpSpPr>
          <p:nvPr/>
        </p:nvGrpSpPr>
        <p:grpSpPr bwMode="auto">
          <a:xfrm>
            <a:off x="2427336" y="4614378"/>
            <a:ext cx="18441792" cy="8108854"/>
            <a:chOff x="264" y="1344"/>
            <a:chExt cx="4824" cy="225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E260536-2845-9BBA-2D27-B611444C9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472"/>
              <a:ext cx="208" cy="24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4000"/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DB83FA2B-98F8-ECEB-419B-4458A9C64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0" y="1344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4000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110316B-C1FD-E00F-DECD-D39B0B276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632"/>
              <a:ext cx="613" cy="2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4000" b="1">
                  <a:solidFill>
                    <a:srgbClr val="000000"/>
                  </a:solidFill>
                  <a:cs typeface="Times New Roman" pitchFamily="18" charset="0"/>
                </a:rPr>
                <a:t>true</a:t>
              </a:r>
            </a:p>
            <a:p>
              <a:pPr eaLnBrk="0" hangingPunct="0"/>
              <a:endParaRPr lang="en-US" sz="4000" b="1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BE6C9EC-A0F6-8C02-BA9D-4D816BEA2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3360"/>
              <a:ext cx="64" cy="2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1995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40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4D3D84-CDBC-86B3-66E7-E293EBDA4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232"/>
              <a:ext cx="173" cy="13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4000"/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EACE6959-3303-D0D5-0D2E-36D947C3E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680"/>
              <a:ext cx="750" cy="271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4000" b="1">
                  <a:solidFill>
                    <a:srgbClr val="000000"/>
                  </a:solidFill>
                  <a:cs typeface="Times New Roman" pitchFamily="18" charset="0"/>
                </a:rPr>
                <a:t>false</a:t>
              </a:r>
            </a:p>
            <a:p>
              <a:pPr eaLnBrk="0" hangingPunct="0"/>
              <a:endParaRPr lang="en-US" sz="4000" b="1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149D3D8B-0515-85AE-30B3-D4F34252D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2000"/>
              <a:ext cx="692" cy="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19958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4000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F710371-C266-31AD-B5AF-8DDB31D28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2" y="2008"/>
              <a:ext cx="0" cy="130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0" y="19983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sz="4000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D95DE19D-3B49-3B98-3085-1E768CC7E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" y="3304"/>
              <a:ext cx="1627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60000 65536"/>
                <a:gd name="T5" fmla="*/ 0 60000 65536"/>
                <a:gd name="T6" fmla="*/ 0 w 20000"/>
                <a:gd name="T7" fmla="*/ 0 h 20000"/>
                <a:gd name="T8" fmla="*/ 20000 w 20000"/>
                <a:gd name="T9" fmla="*/ 20000 h 2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id-ID" sz="4000"/>
            </a:p>
          </p:txBody>
        </p:sp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182AD7BB-93C9-3A8F-74A4-457EA21E7A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544"/>
              <a:ext cx="1392" cy="232"/>
              <a:chOff x="0" y="0"/>
              <a:chExt cx="20000" cy="20000"/>
            </a:xfrm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8C8625EF-659A-9F62-4E77-AE11F8F17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9417"/>
              </a:xfrm>
              <a:custGeom>
                <a:avLst/>
                <a:gdLst>
                  <a:gd name="T0" fmla="*/ 19985 w 20000"/>
                  <a:gd name="T1" fmla="*/ 0 h 20000"/>
                  <a:gd name="T2" fmla="*/ 19985 w 20000"/>
                  <a:gd name="T3" fmla="*/ 14804 h 20000"/>
                  <a:gd name="T4" fmla="*/ 0 w 20000"/>
                  <a:gd name="T5" fmla="*/ 14804 h 20000"/>
                  <a:gd name="T6" fmla="*/ 0 w 20000"/>
                  <a:gd name="T7" fmla="*/ 0 h 20000"/>
                  <a:gd name="T8" fmla="*/ 19985 w 20000"/>
                  <a:gd name="T9" fmla="*/ 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5" y="0"/>
                    </a:moveTo>
                    <a:lnTo>
                      <a:pt x="19985" y="19900"/>
                    </a:lnTo>
                    <a:lnTo>
                      <a:pt x="0" y="19900"/>
                    </a:lnTo>
                    <a:lnTo>
                      <a:pt x="0" y="0"/>
                    </a:lnTo>
                    <a:lnTo>
                      <a:pt x="19985" y="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4000"/>
              </a:p>
            </p:txBody>
          </p:sp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BD8FACD-35B0-E5CC-E2DC-3058E06E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3301"/>
                <a:ext cx="14561" cy="16699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4000" b="1">
                    <a:solidFill>
                      <a:srgbClr val="000000"/>
                    </a:solidFill>
                    <a:cs typeface="Times New Roman" pitchFamily="18" charset="0"/>
                  </a:rPr>
                  <a:t>statements 1</a:t>
                </a:r>
              </a:p>
              <a:p>
                <a:pPr eaLnBrk="0" hangingPunct="0"/>
                <a:endParaRPr lang="en-US" sz="4000" b="1"/>
              </a:p>
            </p:txBody>
          </p:sp>
        </p:grpSp>
        <p:grpSp>
          <p:nvGrpSpPr>
            <p:cNvPr id="35" name="Group 17">
              <a:extLst>
                <a:ext uri="{FF2B5EF4-FFF2-40B4-BE49-F238E27FC236}">
                  <a16:creationId xmlns:a16="http://schemas.microsoft.com/office/drawing/2014/main" id="{B81DC6C8-363B-1446-E407-7F25ADE6B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8" y="1720"/>
              <a:ext cx="2077" cy="560"/>
              <a:chOff x="0" y="0"/>
              <a:chExt cx="20000" cy="20000"/>
            </a:xfrm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F6C44F71-3D2F-A4B5-72D4-C6C6C6563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20000"/>
              </a:xfrm>
              <a:custGeom>
                <a:avLst/>
                <a:gdLst>
                  <a:gd name="T0" fmla="*/ 19986 w 20000"/>
                  <a:gd name="T1" fmla="*/ 9980 h 20000"/>
                  <a:gd name="T2" fmla="*/ 9986 w 20000"/>
                  <a:gd name="T3" fmla="*/ 19960 h 20000"/>
                  <a:gd name="T4" fmla="*/ 0 w 20000"/>
                  <a:gd name="T5" fmla="*/ 9980 h 20000"/>
                  <a:gd name="T6" fmla="*/ 9986 w 20000"/>
                  <a:gd name="T7" fmla="*/ 0 h 20000"/>
                  <a:gd name="T8" fmla="*/ 19986 w 20000"/>
                  <a:gd name="T9" fmla="*/ 9980 h 200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000"/>
                  <a:gd name="T16" fmla="*/ 0 h 20000"/>
                  <a:gd name="T17" fmla="*/ 20000 w 20000"/>
                  <a:gd name="T18" fmla="*/ 20000 h 200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000" h="20000">
                    <a:moveTo>
                      <a:pt x="19986" y="9980"/>
                    </a:moveTo>
                    <a:lnTo>
                      <a:pt x="9986" y="19960"/>
                    </a:lnTo>
                    <a:lnTo>
                      <a:pt x="0" y="9980"/>
                    </a:lnTo>
                    <a:lnTo>
                      <a:pt x="9986" y="0"/>
                    </a:lnTo>
                    <a:lnTo>
                      <a:pt x="19986" y="9980"/>
                    </a:ln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4000" dirty="0"/>
              </a:p>
            </p:txBody>
          </p:sp>
          <p:sp>
            <p:nvSpPr>
              <p:cNvPr id="44" name="Rectangle 19">
                <a:extLst>
                  <a:ext uri="{FF2B5EF4-FFF2-40B4-BE49-F238E27FC236}">
                    <a16:creationId xmlns:a16="http://schemas.microsoft.com/office/drawing/2014/main" id="{8D1A9DA7-53D5-C520-FEBA-E365740A1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9" y="7273"/>
                <a:ext cx="13348" cy="7111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4000" b="1" dirty="0">
                    <a:solidFill>
                      <a:srgbClr val="000000"/>
                    </a:solidFill>
                    <a:cs typeface="Times New Roman" pitchFamily="18" charset="0"/>
                  </a:rPr>
                  <a:t>condition</a:t>
                </a:r>
              </a:p>
              <a:p>
                <a:pPr eaLnBrk="0" hangingPunct="0"/>
                <a:endParaRPr lang="en-US" sz="4000" b="1" dirty="0"/>
              </a:p>
            </p:txBody>
          </p:sp>
        </p:grpSp>
        <p:grpSp>
          <p:nvGrpSpPr>
            <p:cNvPr id="36" name="Group 20">
              <a:extLst>
                <a:ext uri="{FF2B5EF4-FFF2-40B4-BE49-F238E27FC236}">
                  <a16:creationId xmlns:a16="http://schemas.microsoft.com/office/drawing/2014/main" id="{E7ED4809-52CC-2878-2E72-13F0869339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" y="2000"/>
              <a:ext cx="2331" cy="1448"/>
              <a:chOff x="381" y="2152"/>
              <a:chExt cx="2331" cy="1448"/>
            </a:xfrm>
          </p:grpSpPr>
          <p:sp>
            <p:nvSpPr>
              <p:cNvPr id="37" name="Freeform 21">
                <a:extLst>
                  <a:ext uri="{FF2B5EF4-FFF2-40B4-BE49-F238E27FC236}">
                    <a16:creationId xmlns:a16="http://schemas.microsoft.com/office/drawing/2014/main" id="{A76F8E22-626F-2B0B-2283-F6F3A225E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2152"/>
                <a:ext cx="692" cy="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60000 65536"/>
                  <a:gd name="T5" fmla="*/ 0 60000 65536"/>
                  <a:gd name="T6" fmla="*/ 0 w 20000"/>
                  <a:gd name="T7" fmla="*/ 0 h 20000"/>
                  <a:gd name="T8" fmla="*/ 20000 w 20000"/>
                  <a:gd name="T9" fmla="*/ 0 h 200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000" h="20000">
                    <a:moveTo>
                      <a:pt x="19958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4000"/>
              </a:p>
            </p:txBody>
          </p:sp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id="{0CADA25B-128F-7A47-A6C3-91363703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" y="2160"/>
                <a:ext cx="0" cy="1302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60000 65536"/>
                  <a:gd name="T5" fmla="*/ 0 60000 65536"/>
                  <a:gd name="T6" fmla="*/ 0 w 20000"/>
                  <a:gd name="T7" fmla="*/ 0 h 20000"/>
                  <a:gd name="T8" fmla="*/ 0 w 20000"/>
                  <a:gd name="T9" fmla="*/ 20000 h 200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000" h="20000">
                    <a:moveTo>
                      <a:pt x="0" y="0"/>
                    </a:moveTo>
                    <a:lnTo>
                      <a:pt x="0" y="19983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sz="4000"/>
              </a:p>
            </p:txBody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30FFE6B0-F432-09A3-B290-E0F2C581E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" y="3456"/>
                <a:ext cx="1627" cy="14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60000 65536"/>
                  <a:gd name="T5" fmla="*/ 0 60000 65536"/>
                  <a:gd name="T6" fmla="*/ 0 w 20000"/>
                  <a:gd name="T7" fmla="*/ 0 h 20000"/>
                  <a:gd name="T8" fmla="*/ 20000 w 20000"/>
                  <a:gd name="T9" fmla="*/ 20000 h 200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000" h="20000">
                    <a:moveTo>
                      <a:pt x="0" y="0"/>
                    </a:moveTo>
                    <a:lnTo>
                      <a:pt x="19983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 type="triangle" w="lg" len="lg"/>
                <a:tailEnd/>
              </a:ln>
            </p:spPr>
            <p:txBody>
              <a:bodyPr/>
              <a:lstStyle/>
              <a:p>
                <a:endParaRPr lang="id-ID" sz="4000"/>
              </a:p>
            </p:txBody>
          </p:sp>
          <p:grpSp>
            <p:nvGrpSpPr>
              <p:cNvPr id="40" name="Group 24">
                <a:extLst>
                  <a:ext uri="{FF2B5EF4-FFF2-40B4-BE49-F238E27FC236}">
                    <a16:creationId xmlns:a16="http://schemas.microsoft.com/office/drawing/2014/main" id="{D2FD3160-E844-AE95-F067-F9657B3FAF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20" y="2696"/>
                <a:ext cx="1392" cy="232"/>
                <a:chOff x="0" y="0"/>
                <a:chExt cx="20000" cy="20000"/>
              </a:xfrm>
            </p:grpSpPr>
            <p:sp>
              <p:nvSpPr>
                <p:cNvPr id="41" name="Freeform 25">
                  <a:extLst>
                    <a:ext uri="{FF2B5EF4-FFF2-40B4-BE49-F238E27FC236}">
                      <a16:creationId xmlns:a16="http://schemas.microsoft.com/office/drawing/2014/main" id="{102F6E7B-487D-565B-7DCF-611BD459E5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0"/>
                  <a:ext cx="20000" cy="19417"/>
                </a:xfrm>
                <a:custGeom>
                  <a:avLst/>
                  <a:gdLst>
                    <a:gd name="T0" fmla="*/ 19985 w 20000"/>
                    <a:gd name="T1" fmla="*/ 0 h 20000"/>
                    <a:gd name="T2" fmla="*/ 19985 w 20000"/>
                    <a:gd name="T3" fmla="*/ 14804 h 20000"/>
                    <a:gd name="T4" fmla="*/ 0 w 20000"/>
                    <a:gd name="T5" fmla="*/ 14804 h 20000"/>
                    <a:gd name="T6" fmla="*/ 0 w 20000"/>
                    <a:gd name="T7" fmla="*/ 0 h 20000"/>
                    <a:gd name="T8" fmla="*/ 19985 w 20000"/>
                    <a:gd name="T9" fmla="*/ 0 h 200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000"/>
                    <a:gd name="T16" fmla="*/ 0 h 20000"/>
                    <a:gd name="T17" fmla="*/ 20000 w 20000"/>
                    <a:gd name="T18" fmla="*/ 20000 h 200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000" h="20000">
                      <a:moveTo>
                        <a:pt x="19985" y="0"/>
                      </a:moveTo>
                      <a:lnTo>
                        <a:pt x="19985" y="19900"/>
                      </a:lnTo>
                      <a:lnTo>
                        <a:pt x="0" y="19900"/>
                      </a:lnTo>
                      <a:lnTo>
                        <a:pt x="0" y="0"/>
                      </a:lnTo>
                      <a:lnTo>
                        <a:pt x="1998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id-ID" sz="4000"/>
                </a:p>
              </p:txBody>
            </p:sp>
            <p:sp>
              <p:nvSpPr>
                <p:cNvPr id="42" name="Rectangle 26">
                  <a:extLst>
                    <a:ext uri="{FF2B5EF4-FFF2-40B4-BE49-F238E27FC236}">
                      <a16:creationId xmlns:a16="http://schemas.microsoft.com/office/drawing/2014/main" id="{1C8DE6FB-3AAD-7A35-C42C-CC6A55BA6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712" y="3301"/>
                  <a:ext cx="14561" cy="16699"/>
                </a:xfrm>
                <a:prstGeom prst="rect">
                  <a:avLst/>
                </a:prstGeom>
                <a:noFill/>
                <a:ln w="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/>
                  <a:r>
                    <a:rPr lang="en-US" sz="4000" b="1">
                      <a:solidFill>
                        <a:srgbClr val="000000"/>
                      </a:solidFill>
                      <a:cs typeface="Times New Roman" pitchFamily="18" charset="0"/>
                    </a:rPr>
                    <a:t>statements 2</a:t>
                  </a:r>
                </a:p>
                <a:p>
                  <a:pPr eaLnBrk="0" hangingPunct="0"/>
                  <a:endParaRPr lang="en-US" sz="4000" b="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6751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E4458-3604-1612-D8CC-4B68FF00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2389-23C1-AD86-0E2C-05A26D8C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atin typeface="Tahoma" pitchFamily="34" charset="0"/>
                <a:cs typeface="Tahoma" pitchFamily="34" charset="0"/>
              </a:rPr>
              <a:t>Selection: IF-ELSE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BA9CD-1F86-1465-0E65-D88A5891B8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657599"/>
            <a:ext cx="19568673" cy="9566031"/>
          </a:xfrm>
        </p:spPr>
        <p:txBody>
          <a:bodyPr>
            <a:normAutofit/>
          </a:bodyPr>
          <a:lstStyle/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expression){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statement1;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……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else if(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expression){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statement2;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…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else if(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expression){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statement3; 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…</a:t>
            </a:r>
          </a:p>
          <a:p>
            <a:pPr marL="563563" lvl="1" indent="-228600" defTabSz="914400">
              <a:lnSpc>
                <a:spcPct val="90000"/>
              </a:lnSpc>
              <a:spcBef>
                <a:spcPct val="20000"/>
              </a:spcBef>
              <a:buSzTx/>
              <a:buNone/>
              <a:tabLst>
                <a:tab pos="4641850" algn="l"/>
              </a:tabLst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645F2-DCE0-6AB9-756C-04C5304C74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 conditions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08D93DA0-F4E4-F25C-F542-02C601E4059A}"/>
              </a:ext>
            </a:extLst>
          </p:cNvPr>
          <p:cNvSpPr>
            <a:spLocks/>
          </p:cNvSpPr>
          <p:nvPr/>
        </p:nvSpPr>
        <p:spPr bwMode="auto">
          <a:xfrm>
            <a:off x="11572146" y="3788296"/>
            <a:ext cx="619854" cy="1854801"/>
          </a:xfrm>
          <a:prstGeom prst="rightBrace">
            <a:avLst>
              <a:gd name="adj1" fmla="val 5554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E3CD4-8C60-41D4-7047-3DC6BEE31809}"/>
              </a:ext>
            </a:extLst>
          </p:cNvPr>
          <p:cNvSpPr txBox="1"/>
          <p:nvPr/>
        </p:nvSpPr>
        <p:spPr>
          <a:xfrm>
            <a:off x="12649203" y="4144363"/>
            <a:ext cx="376310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Block of statements 1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09B58E2-6237-6FF0-A90A-75705586F35D}"/>
              </a:ext>
            </a:extLst>
          </p:cNvPr>
          <p:cNvSpPr>
            <a:spLocks/>
          </p:cNvSpPr>
          <p:nvPr/>
        </p:nvSpPr>
        <p:spPr bwMode="auto">
          <a:xfrm>
            <a:off x="11487147" y="6787660"/>
            <a:ext cx="704853" cy="2000358"/>
          </a:xfrm>
          <a:prstGeom prst="rightBrace">
            <a:avLst>
              <a:gd name="adj1" fmla="val 5554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ECEC3-69F5-E336-FAE0-D01E702B62E4}"/>
              </a:ext>
            </a:extLst>
          </p:cNvPr>
          <p:cNvSpPr txBox="1"/>
          <p:nvPr/>
        </p:nvSpPr>
        <p:spPr>
          <a:xfrm>
            <a:off x="12649204" y="7278516"/>
            <a:ext cx="376310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Block of statements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4B91E-AF42-CE2B-972C-30DFE738638F}"/>
              </a:ext>
            </a:extLst>
          </p:cNvPr>
          <p:cNvSpPr txBox="1"/>
          <p:nvPr/>
        </p:nvSpPr>
        <p:spPr>
          <a:xfrm>
            <a:off x="16491485" y="5776572"/>
            <a:ext cx="6060829" cy="2308324"/>
          </a:xfrm>
          <a:prstGeom prst="rect">
            <a:avLst/>
          </a:prstGeom>
          <a:noFill/>
          <a:ln w="12700" cap="flat">
            <a:solidFill>
              <a:schemeClr val="tx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If-else if 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allows program to choose one block of code to execute among many possible alternatives.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507296C-7ED7-D8FD-5561-73C3FA9130B5}"/>
              </a:ext>
            </a:extLst>
          </p:cNvPr>
          <p:cNvSpPr>
            <a:spLocks/>
          </p:cNvSpPr>
          <p:nvPr/>
        </p:nvSpPr>
        <p:spPr bwMode="auto">
          <a:xfrm>
            <a:off x="11566321" y="9412490"/>
            <a:ext cx="704853" cy="2000358"/>
          </a:xfrm>
          <a:prstGeom prst="rightBrace">
            <a:avLst>
              <a:gd name="adj1" fmla="val 5554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D408F-5ADB-DD54-973E-CAFFEE2AE435}"/>
              </a:ext>
            </a:extLst>
          </p:cNvPr>
          <p:cNvSpPr txBox="1"/>
          <p:nvPr/>
        </p:nvSpPr>
        <p:spPr>
          <a:xfrm>
            <a:off x="12728378" y="9903346"/>
            <a:ext cx="376310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Block of statements 3</a:t>
            </a:r>
          </a:p>
        </p:txBody>
      </p:sp>
    </p:spTree>
    <p:extLst>
      <p:ext uri="{BB962C8B-B14F-4D97-AF65-F5344CB8AC3E}">
        <p14:creationId xmlns:p14="http://schemas.microsoft.com/office/powerpoint/2010/main" val="7365357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2437cf3-862c-4aa8-bd7e-caeecb8e11df">
      <Terms xmlns="http://schemas.microsoft.com/office/infopath/2007/PartnerControls"/>
    </lcf76f155ced4ddcb4097134ff3c332f>
    <TaxCatchAll xmlns="fc2d5289-3ec1-4d76-80c1-a1cd17baf85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CA077843E12C45ABBF89EA0D3E6ECB" ma:contentTypeVersion="12" ma:contentTypeDescription="Create a new document." ma:contentTypeScope="" ma:versionID="5ed595dea67b8b322e39378c6251215c">
  <xsd:schema xmlns:xsd="http://www.w3.org/2001/XMLSchema" xmlns:xs="http://www.w3.org/2001/XMLSchema" xmlns:p="http://schemas.microsoft.com/office/2006/metadata/properties" xmlns:ns2="02437cf3-862c-4aa8-bd7e-caeecb8e11df" xmlns:ns3="fc2d5289-3ec1-4d76-80c1-a1cd17baf85c" targetNamespace="http://schemas.microsoft.com/office/2006/metadata/properties" ma:root="true" ma:fieldsID="d378c5c85e55afa0691156e287dbbb41" ns2:_="" ns3:_="">
    <xsd:import namespace="02437cf3-862c-4aa8-bd7e-caeecb8e11df"/>
    <xsd:import namespace="fc2d5289-3ec1-4d76-80c1-a1cd17baf8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37cf3-862c-4aa8-bd7e-caeecb8e1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2802744-7fd5-42e0-b4ac-2f85b671ef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d5289-3ec1-4d76-80c1-a1cd17baf85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ed2725a-0247-41b8-b239-ecd86c77a8ad}" ma:internalName="TaxCatchAll" ma:showField="CatchAllData" ma:web="fc2d5289-3ec1-4d76-80c1-a1cd17baf8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45B93-2E4D-422D-AF3B-3F97607BD4F2}">
  <ds:schemaRefs>
    <ds:schemaRef ds:uri="http://schemas.microsoft.com/office/2006/metadata/properties"/>
    <ds:schemaRef ds:uri="http://schemas.microsoft.com/office/infopath/2007/PartnerControls"/>
    <ds:schemaRef ds:uri="02437cf3-862c-4aa8-bd7e-caeecb8e11df"/>
    <ds:schemaRef ds:uri="fc2d5289-3ec1-4d76-80c1-a1cd17baf85c"/>
  </ds:schemaRefs>
</ds:datastoreItem>
</file>

<file path=customXml/itemProps2.xml><?xml version="1.0" encoding="utf-8"?>
<ds:datastoreItem xmlns:ds="http://schemas.openxmlformats.org/officeDocument/2006/customXml" ds:itemID="{4F9E79F4-FD93-48DC-96C5-06E4D9B153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615F6E-4445-4E17-957B-AFB69C30BE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37cf3-862c-4aa8-bd7e-caeecb8e11df"/>
    <ds:schemaRef ds:uri="fc2d5289-3ec1-4d76-80c1-a1cd17baf8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1. Algorithm &amp; Programming and Introduction to C Programming</Template>
  <TotalTime>3260</TotalTime>
  <Words>1446</Words>
  <Application>Microsoft Office PowerPoint</Application>
  <PresentationFormat>Custom</PresentationFormat>
  <Paragraphs>289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21_BasicWhite</vt:lpstr>
      <vt:lpstr>Program Control: Selection </vt:lpstr>
      <vt:lpstr>Learning Objectives</vt:lpstr>
      <vt:lpstr>Subtopics</vt:lpstr>
      <vt:lpstr>SELECTION DEFINITION</vt:lpstr>
      <vt:lpstr>Selection: IF</vt:lpstr>
      <vt:lpstr>Selection: IF</vt:lpstr>
      <vt:lpstr>Selection: IF-ELSE</vt:lpstr>
      <vt:lpstr>Selection: IF-ELSE</vt:lpstr>
      <vt:lpstr>Selection: IF-ELSE</vt:lpstr>
      <vt:lpstr>Selection: nested if-else</vt:lpstr>
      <vt:lpstr>Program Examples Using If </vt:lpstr>
      <vt:lpstr>Program Examples Using If </vt:lpstr>
      <vt:lpstr>Program Examples Using If </vt:lpstr>
      <vt:lpstr>Program Examples Using If </vt:lpstr>
      <vt:lpstr>Program Examples Using If </vt:lpstr>
      <vt:lpstr>Selection: SWITCH-CASE</vt:lpstr>
      <vt:lpstr>Selection: switch-case</vt:lpstr>
      <vt:lpstr>Selection: SWITCH-CASE</vt:lpstr>
      <vt:lpstr>Ternary Operator</vt:lpstr>
      <vt:lpstr>Go to label</vt:lpstr>
      <vt:lpstr>Error Type</vt:lpstr>
      <vt:lpstr>Error Type</vt:lpstr>
      <vt:lpstr>Error Type</vt:lpstr>
      <vt:lpstr>Error Type</vt:lpstr>
      <vt:lpstr>Error Type</vt:lpstr>
      <vt:lpstr>exercise</vt:lpstr>
      <vt:lpstr>exercise</vt:lpstr>
      <vt:lpstr>SUMMARY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SHANIA PRICCILIA</dc:creator>
  <cp:lastModifiedBy>SHANIA PRICCILIA</cp:lastModifiedBy>
  <cp:revision>44</cp:revision>
  <dcterms:created xsi:type="dcterms:W3CDTF">2025-05-12T11:13:33Z</dcterms:created>
  <dcterms:modified xsi:type="dcterms:W3CDTF">2025-06-30T10:57:12Z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0x010100B4CA077843E12C45ABBF89EA0D3E6ECB</vt:lpwstr>
  </property>
  <property fmtid="{D5CDD505-2E9C-101B-9397-08002B2CF9AE}" pid="3" name="MediaServiceImageTags">
    <vt:lpwstr/>
  </property>
</Properties>
</file>